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QND Pro" charset="1" panose="00000500000000000000"/>
      <p:regular r:id="rId26"/>
    </p:embeddedFont>
    <p:embeddedFont>
      <p:font typeface="Space Mono" charset="1" panose="02000509040000020004"/>
      <p:regular r:id="rId27"/>
    </p:embeddedFont>
    <p:embeddedFont>
      <p:font typeface="RQND Pro Medium" charset="1" panose="00000500000000000000"/>
      <p:regular r:id="rId28"/>
    </p:embeddedFont>
    <p:embeddedFont>
      <p:font typeface="Shrikhand" charset="1" panose="02000000000000000000"/>
      <p:regular r:id="rId29"/>
    </p:embeddedFont>
    <p:embeddedFont>
      <p:font typeface="Allerta Stencil" charset="1" panose="00000000000000000000"/>
      <p:regular r:id="rId30"/>
    </p:embeddedFont>
    <p:embeddedFont>
      <p:font typeface="Merriweather" charset="1" panose="00000500000000000000"/>
      <p:regular r:id="rId32"/>
    </p:embeddedFont>
    <p:embeddedFont>
      <p:font typeface="Times New Roman Bold" charset="1" panose="02030802070405020303"/>
      <p:regular r:id="rId33"/>
    </p:embeddedFont>
    <p:embeddedFont>
      <p:font typeface="Merriweather Bold" charset="1" panose="00000800000000000000"/>
      <p:regular r:id="rId34"/>
    </p:embeddedFont>
    <p:embeddedFont>
      <p:font typeface="Times New Roman Condensed Bold" charset="1" panose="020308060704050203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2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Slides/notesSlide3.xml" Type="http://schemas.openxmlformats.org/officeDocument/2006/relationships/notesSlide"/><Relationship Id="rId36" Target="notesSlides/notesSlide4.xml" Type="http://schemas.openxmlformats.org/officeDocument/2006/relationships/notesSlide"/><Relationship Id="rId37" Target="notesSlides/notesSlide5.xml" Type="http://schemas.openxmlformats.org/officeDocument/2006/relationships/notesSlide"/><Relationship Id="rId38" Target="notesSlides/notesSlide6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7.xml" Type="http://schemas.openxmlformats.org/officeDocument/2006/relationships/notesSlide"/><Relationship Id="rId41" Target="notesSlides/notesSlide8.xml" Type="http://schemas.openxmlformats.org/officeDocument/2006/relationships/notesSlide"/><Relationship Id="rId42" Target="notesSlides/notesSlide9.xml" Type="http://schemas.openxmlformats.org/officeDocument/2006/relationships/notesSlide"/><Relationship Id="rId43" Target="notesSlides/notesSlide10.xml" Type="http://schemas.openxmlformats.org/officeDocument/2006/relationships/notesSlide"/><Relationship Id="rId44" Target="notesSlides/notesSlide11.xml" Type="http://schemas.openxmlformats.org/officeDocument/2006/relationships/notesSlide"/><Relationship Id="rId45" Target="notesSlides/notesSlide12.xml" Type="http://schemas.openxmlformats.org/officeDocument/2006/relationships/notesSlide"/><Relationship Id="rId46" Target="notesSlides/notesSlide13.xml" Type="http://schemas.openxmlformats.org/officeDocument/2006/relationships/notesSlide"/><Relationship Id="rId47" Target="notesSlides/notesSlide14.xml" Type="http://schemas.openxmlformats.org/officeDocument/2006/relationships/notesSlide"/><Relationship Id="rId48" Target="notesSlides/notesSlide15.xml" Type="http://schemas.openxmlformats.org/officeDocument/2006/relationships/notesSlide"/><Relationship Id="rId49" Target="notesSlides/notesSlide1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7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https://link.springer.com/article/10.1007/s10462-023-10646-6" TargetMode="External" Type="http://schemas.openxmlformats.org/officeDocument/2006/relationships/hyperlink"/><Relationship Id="rId5" Target="https://link.springer.com/article/10.1007/s10462-023-10646-6" TargetMode="External" Type="http://schemas.openxmlformats.org/officeDocument/2006/relationships/hyperlink"/><Relationship Id="rId6" Target="https://link.springer.com/article/10.1007/s10462-023-10646-6" TargetMode="External" Type="http://schemas.openxmlformats.org/officeDocument/2006/relationships/hyperlink"/><Relationship Id="rId7" Target="https://link.springer.com/article/10.1007/s10462-023-10646-6" TargetMode="External" Type="http://schemas.openxmlformats.org/officeDocument/2006/relationships/hyperlink"/><Relationship Id="rId8" Target="https://link.springer.com/article/10.1007/s10462-023-10646-6" TargetMode="External" Type="http://schemas.openxmlformats.org/officeDocument/2006/relationships/hyperlink"/><Relationship Id="rId9" Target="https://link.springer.com/article/10.1007/s10462-023-10646-6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3213" y="2011205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8563" y="2390198"/>
            <a:ext cx="3356815" cy="3356815"/>
          </a:xfrm>
          <a:custGeom>
            <a:avLst/>
            <a:gdLst/>
            <a:ahLst/>
            <a:cxnLst/>
            <a:rect r="r" b="b" t="t" l="l"/>
            <a:pathLst>
              <a:path h="3356815" w="3356815">
                <a:moveTo>
                  <a:pt x="0" y="0"/>
                </a:moveTo>
                <a:lnTo>
                  <a:pt x="3356815" y="0"/>
                </a:lnTo>
                <a:lnTo>
                  <a:pt x="3356815" y="3356814"/>
                </a:lnTo>
                <a:lnTo>
                  <a:pt x="0" y="3356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23922" y="201120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51547" y="1992155"/>
            <a:ext cx="8953325" cy="213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409" spc="238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Project title : NEXT GENERATION SMART DUSTBIN WITH ADVANCE SMELL DETECTION MINIMIZING FALSE ALARMS THROUGH SELECTIVE SENSOR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5914" y="188445"/>
            <a:ext cx="13493323" cy="45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7"/>
              </a:lnSpc>
              <a:spcBef>
                <a:spcPct val="0"/>
              </a:spcBef>
            </a:pPr>
            <a:r>
              <a:rPr lang="en-US" sz="2677" spc="168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JANATA SHIKSHAN PRASARAK MANDAL’S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59339" y="4365612"/>
            <a:ext cx="9537741" cy="115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9"/>
              </a:lnSpc>
            </a:pPr>
            <a:r>
              <a:rPr lang="en-US" sz="3856" spc="343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TOPIC </a:t>
            </a:r>
          </a:p>
          <a:p>
            <a:pPr algn="ctr">
              <a:lnSpc>
                <a:spcPts val="3008"/>
              </a:lnSpc>
            </a:pPr>
            <a:r>
              <a:rPr lang="en-US" sz="3856" spc="343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 INTRODUCTION TO SMART DUSTBIN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31596" y="5979631"/>
            <a:ext cx="9993227" cy="105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256" spc="28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PRESENTED BY</a:t>
            </a:r>
          </a:p>
          <a:p>
            <a:pPr algn="ctr">
              <a:lnSpc>
                <a:spcPts val="4234"/>
              </a:lnSpc>
            </a:pPr>
            <a:r>
              <a:rPr lang="en-US" sz="3256" spc="28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MR. OM MANIK RAHUDKAR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04940" y="7366031"/>
            <a:ext cx="8478120" cy="97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3"/>
              </a:lnSpc>
              <a:spcBef>
                <a:spcPct val="0"/>
              </a:spcBef>
            </a:pPr>
            <a:r>
              <a:rPr lang="en-US" sz="3256" spc="289" strike="noStrike" u="none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GUIDED BY</a:t>
            </a:r>
          </a:p>
          <a:p>
            <a:pPr algn="ctr" marL="0" indent="0" lvl="0">
              <a:lnSpc>
                <a:spcPts val="3843"/>
              </a:lnSpc>
              <a:spcBef>
                <a:spcPct val="0"/>
              </a:spcBef>
            </a:pPr>
            <a:r>
              <a:rPr lang="en-US" sz="3256" spc="289" strike="noStrike" u="none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DR. P. B. NIRANJANE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75130" y="8484447"/>
            <a:ext cx="9537741" cy="107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256" spc="28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DEPARTMENT OF COMPUTER SCIENCEAND 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3119" y="596697"/>
            <a:ext cx="14901762" cy="107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256" spc="28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BABASAHEB NAIK COLLEGE OF ENGINEERING, PUSAD – 445215 DIST. – YAVATMAL, MAHARASHTRA-INDIA (2024-25)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605564" y="511225"/>
            <a:ext cx="10233188" cy="79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8"/>
              </a:lnSpc>
            </a:pPr>
            <a:r>
              <a:rPr lang="en-US" sz="50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Features of Smart Dustbins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7605564" y="1575346"/>
            <a:ext cx="747564" cy="747564"/>
          </a:xfrm>
          <a:custGeom>
            <a:avLst/>
            <a:gdLst/>
            <a:ahLst/>
            <a:cxnLst/>
            <a:rect r="r" b="b" t="t" l="l"/>
            <a:pathLst>
              <a:path h="747564" w="747564">
                <a:moveTo>
                  <a:pt x="0" y="0"/>
                </a:moveTo>
                <a:lnTo>
                  <a:pt x="747564" y="0"/>
                </a:lnTo>
                <a:lnTo>
                  <a:pt x="747564" y="747564"/>
                </a:lnTo>
                <a:lnTo>
                  <a:pt x="0" y="747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05564" y="2294335"/>
            <a:ext cx="5596670" cy="56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3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Selective Odor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5564" y="2708522"/>
            <a:ext cx="9934872" cy="60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8"/>
              </a:lnSpc>
            </a:pPr>
            <a:r>
              <a:rPr lang="en-US" sz="312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Minimizes false alarms through selective sensing.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7605564" y="3767286"/>
            <a:ext cx="747564" cy="747564"/>
          </a:xfrm>
          <a:custGeom>
            <a:avLst/>
            <a:gdLst/>
            <a:ahLst/>
            <a:cxnLst/>
            <a:rect r="r" b="b" t="t" l="l"/>
            <a:pathLst>
              <a:path h="747564" w="747564">
                <a:moveTo>
                  <a:pt x="0" y="0"/>
                </a:moveTo>
                <a:lnTo>
                  <a:pt x="747564" y="0"/>
                </a:lnTo>
                <a:lnTo>
                  <a:pt x="747564" y="747564"/>
                </a:lnTo>
                <a:lnTo>
                  <a:pt x="0" y="747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7605564" y="4486275"/>
            <a:ext cx="4673928" cy="56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4"/>
              </a:lnSpc>
              <a:spcBef>
                <a:spcPct val="0"/>
              </a:spcBef>
            </a:pPr>
            <a:r>
              <a:rPr lang="en-US" sz="3562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Waste Segregation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05564" y="4900464"/>
            <a:ext cx="9934872" cy="6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68"/>
              </a:lnSpc>
              <a:spcBef>
                <a:spcPct val="0"/>
              </a:spcBef>
            </a:pPr>
            <a:r>
              <a:rPr lang="en-US" sz="3124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Automated sorting of wet and dry waste.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7605564" y="5887500"/>
            <a:ext cx="747562" cy="747562"/>
          </a:xfrm>
          <a:custGeom>
            <a:avLst/>
            <a:gdLst/>
            <a:ahLst/>
            <a:cxnLst/>
            <a:rect r="r" b="b" t="t" l="l"/>
            <a:pathLst>
              <a:path h="747562" w="747562">
                <a:moveTo>
                  <a:pt x="0" y="0"/>
                </a:moveTo>
                <a:lnTo>
                  <a:pt x="747562" y="0"/>
                </a:lnTo>
                <a:lnTo>
                  <a:pt x="747562" y="747562"/>
                </a:lnTo>
                <a:lnTo>
                  <a:pt x="0" y="747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05564" y="6606487"/>
            <a:ext cx="5388311" cy="56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4"/>
              </a:lnSpc>
              <a:spcBef>
                <a:spcPct val="0"/>
              </a:spcBef>
            </a:pPr>
            <a:r>
              <a:rPr lang="en-US" sz="3562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Automated Lid Control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05564" y="7049832"/>
            <a:ext cx="9934872" cy="6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68"/>
              </a:lnSpc>
              <a:spcBef>
                <a:spcPct val="0"/>
              </a:spcBef>
            </a:pPr>
            <a:r>
              <a:rPr lang="en-US" sz="3124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Efficient waste disposal and odor containment.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7605564" y="8036867"/>
            <a:ext cx="747564" cy="747564"/>
          </a:xfrm>
          <a:custGeom>
            <a:avLst/>
            <a:gdLst/>
            <a:ahLst/>
            <a:cxnLst/>
            <a:rect r="r" b="b" t="t" l="l"/>
            <a:pathLst>
              <a:path h="747564" w="747564">
                <a:moveTo>
                  <a:pt x="0" y="0"/>
                </a:moveTo>
                <a:lnTo>
                  <a:pt x="747564" y="0"/>
                </a:lnTo>
                <a:lnTo>
                  <a:pt x="747564" y="747564"/>
                </a:lnTo>
                <a:lnTo>
                  <a:pt x="0" y="7475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605564" y="8755856"/>
            <a:ext cx="4020056" cy="56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4"/>
              </a:lnSpc>
              <a:spcBef>
                <a:spcPct val="0"/>
              </a:spcBef>
            </a:pPr>
            <a:r>
              <a:rPr lang="en-US" sz="3562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Fire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05564" y="9112895"/>
            <a:ext cx="9934872" cy="6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68"/>
              </a:lnSpc>
              <a:spcBef>
                <a:spcPct val="0"/>
              </a:spcBef>
            </a:pPr>
            <a:r>
              <a:rPr lang="en-US" sz="3124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Safety alerts via mobile app for quick response.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tru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6858000" y="0"/>
                </a:moveTo>
                <a:lnTo>
                  <a:pt x="0" y="0"/>
                </a:lnTo>
                <a:lnTo>
                  <a:pt x="0" y="10287000"/>
                </a:lnTo>
                <a:lnTo>
                  <a:pt x="6858000" y="10287000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084648" y="1241906"/>
            <a:ext cx="14118703" cy="8897446"/>
          </a:xfrm>
          <a:custGeom>
            <a:avLst/>
            <a:gdLst/>
            <a:ahLst/>
            <a:cxnLst/>
            <a:rect r="r" b="b" t="t" l="l"/>
            <a:pathLst>
              <a:path h="8897446" w="14118703">
                <a:moveTo>
                  <a:pt x="0" y="0"/>
                </a:moveTo>
                <a:lnTo>
                  <a:pt x="14118704" y="0"/>
                </a:lnTo>
                <a:lnTo>
                  <a:pt x="14118704" y="8897445"/>
                </a:lnTo>
                <a:lnTo>
                  <a:pt x="0" y="8897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913" r="0" b="-16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47947"/>
            <a:ext cx="10233188" cy="79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8"/>
              </a:lnSpc>
            </a:pPr>
            <a:r>
              <a:rPr lang="en-US" sz="50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Smart Dustbin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9904" y="3791663"/>
            <a:ext cx="1899872" cy="52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11"/>
              </a:lnSpc>
              <a:spcBef>
                <a:spcPct val="0"/>
              </a:spcBef>
            </a:pPr>
            <a:r>
              <a:rPr lang="en-US" sz="3359" strike="noStrike" u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ESP8266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4292" y="1017389"/>
            <a:ext cx="9224070" cy="91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6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Technological Integration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04292" y="2363540"/>
            <a:ext cx="1434704" cy="2295674"/>
          </a:xfrm>
          <a:custGeom>
            <a:avLst/>
            <a:gdLst/>
            <a:ahLst/>
            <a:cxnLst/>
            <a:rect r="r" b="b" t="t" l="l"/>
            <a:pathLst>
              <a:path h="2295674" w="1434704">
                <a:moveTo>
                  <a:pt x="0" y="0"/>
                </a:moveTo>
                <a:lnTo>
                  <a:pt x="1434704" y="0"/>
                </a:lnTo>
                <a:lnTo>
                  <a:pt x="1434704" y="2295674"/>
                </a:lnTo>
                <a:lnTo>
                  <a:pt x="0" y="2295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" t="0" r="-12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69406" y="2640955"/>
            <a:ext cx="3586906" cy="54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35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IoT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69406" y="3156496"/>
            <a:ext cx="8560594" cy="118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0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Communication with waste management systems.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004292" y="4659214"/>
            <a:ext cx="1434704" cy="2295674"/>
          </a:xfrm>
          <a:custGeom>
            <a:avLst/>
            <a:gdLst/>
            <a:ahLst/>
            <a:cxnLst/>
            <a:rect r="r" b="b" t="t" l="l"/>
            <a:pathLst>
              <a:path h="2295674" w="1434704">
                <a:moveTo>
                  <a:pt x="0" y="0"/>
                </a:moveTo>
                <a:lnTo>
                  <a:pt x="1434704" y="0"/>
                </a:lnTo>
                <a:lnTo>
                  <a:pt x="1434704" y="2295673"/>
                </a:lnTo>
                <a:lnTo>
                  <a:pt x="0" y="2295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7" t="0" r="-12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69406" y="5067300"/>
            <a:ext cx="5067769" cy="54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35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Monitoring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9406" y="5582841"/>
            <a:ext cx="8062525" cy="57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0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Mobile app (Blynk) for data visualization.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004292" y="6954888"/>
            <a:ext cx="1434704" cy="2295674"/>
          </a:xfrm>
          <a:custGeom>
            <a:avLst/>
            <a:gdLst/>
            <a:ahLst/>
            <a:cxnLst/>
            <a:rect r="r" b="b" t="t" l="l"/>
            <a:pathLst>
              <a:path h="2295674" w="1434704">
                <a:moveTo>
                  <a:pt x="0" y="0"/>
                </a:moveTo>
                <a:lnTo>
                  <a:pt x="1434704" y="0"/>
                </a:lnTo>
                <a:lnTo>
                  <a:pt x="1434704" y="2295673"/>
                </a:lnTo>
                <a:lnTo>
                  <a:pt x="0" y="22956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7" t="0" r="-12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69406" y="7232303"/>
            <a:ext cx="4772657" cy="54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35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Optimized Collection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69406" y="7747844"/>
            <a:ext cx="7556301" cy="118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30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Automatic waste sorting and route planning.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59000" y="1475259"/>
            <a:ext cx="1859012" cy="43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812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Blynk App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00612" y="808037"/>
            <a:ext cx="1859012" cy="43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Alarms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340745"/>
          </a:xfrm>
          <a:custGeom>
            <a:avLst/>
            <a:gdLst/>
            <a:ahLst/>
            <a:cxnLst/>
            <a:rect r="r" b="b" t="t" l="l"/>
            <a:pathLst>
              <a:path h="3340745" w="18288000">
                <a:moveTo>
                  <a:pt x="0" y="0"/>
                </a:moveTo>
                <a:lnTo>
                  <a:pt x="18288000" y="0"/>
                </a:lnTo>
                <a:lnTo>
                  <a:pt x="18288000" y="3340745"/>
                </a:lnTo>
                <a:lnTo>
                  <a:pt x="0" y="3340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" r="0" b="-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1286" y="4056757"/>
            <a:ext cx="9935766" cy="8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Advantages of Smart Dustbins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6524" y="5307062"/>
            <a:ext cx="7538591" cy="1995934"/>
            <a:chOff x="0" y="0"/>
            <a:chExt cx="10051455" cy="26612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0038842" cy="2648585"/>
            </a:xfrm>
            <a:custGeom>
              <a:avLst/>
              <a:gdLst/>
              <a:ahLst/>
              <a:cxnLst/>
              <a:rect r="r" b="b" t="t" l="l"/>
              <a:pathLst>
                <a:path h="2648585" w="10038842">
                  <a:moveTo>
                    <a:pt x="0" y="149606"/>
                  </a:moveTo>
                  <a:cubicBezTo>
                    <a:pt x="0" y="67056"/>
                    <a:pt x="67183" y="0"/>
                    <a:pt x="150241" y="0"/>
                  </a:cubicBezTo>
                  <a:lnTo>
                    <a:pt x="9888601" y="0"/>
                  </a:lnTo>
                  <a:cubicBezTo>
                    <a:pt x="9971532" y="0"/>
                    <a:pt x="10038842" y="67056"/>
                    <a:pt x="10038842" y="149606"/>
                  </a:cubicBezTo>
                  <a:lnTo>
                    <a:pt x="10038842" y="2498852"/>
                  </a:lnTo>
                  <a:cubicBezTo>
                    <a:pt x="10038842" y="2581529"/>
                    <a:pt x="9971659" y="2648458"/>
                    <a:pt x="9888601" y="2648458"/>
                  </a:cubicBezTo>
                  <a:lnTo>
                    <a:pt x="150241" y="2648458"/>
                  </a:lnTo>
                  <a:cubicBezTo>
                    <a:pt x="67183" y="2648585"/>
                    <a:pt x="0" y="2581529"/>
                    <a:pt x="0" y="249885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51542" cy="2661285"/>
            </a:xfrm>
            <a:custGeom>
              <a:avLst/>
              <a:gdLst/>
              <a:ahLst/>
              <a:cxnLst/>
              <a:rect r="r" b="b" t="t" l="l"/>
              <a:pathLst>
                <a:path h="2661285" w="10051542">
                  <a:moveTo>
                    <a:pt x="0" y="155956"/>
                  </a:moveTo>
                  <a:cubicBezTo>
                    <a:pt x="0" y="69850"/>
                    <a:pt x="70104" y="0"/>
                    <a:pt x="156591" y="0"/>
                  </a:cubicBezTo>
                  <a:lnTo>
                    <a:pt x="9894951" y="0"/>
                  </a:lnTo>
                  <a:lnTo>
                    <a:pt x="9894951" y="6350"/>
                  </a:lnTo>
                  <a:lnTo>
                    <a:pt x="9894951" y="0"/>
                  </a:lnTo>
                  <a:cubicBezTo>
                    <a:pt x="9981438" y="0"/>
                    <a:pt x="10051542" y="69850"/>
                    <a:pt x="10051542" y="155956"/>
                  </a:cubicBezTo>
                  <a:lnTo>
                    <a:pt x="10045192" y="155956"/>
                  </a:lnTo>
                  <a:lnTo>
                    <a:pt x="10051542" y="155956"/>
                  </a:lnTo>
                  <a:lnTo>
                    <a:pt x="10051542" y="2505202"/>
                  </a:lnTo>
                  <a:lnTo>
                    <a:pt x="10045192" y="2505202"/>
                  </a:lnTo>
                  <a:lnTo>
                    <a:pt x="10051542" y="2505202"/>
                  </a:lnTo>
                  <a:cubicBezTo>
                    <a:pt x="10051542" y="2591435"/>
                    <a:pt x="9981438" y="2661158"/>
                    <a:pt x="9894951" y="2661158"/>
                  </a:cubicBezTo>
                  <a:lnTo>
                    <a:pt x="9894951" y="2654808"/>
                  </a:lnTo>
                  <a:lnTo>
                    <a:pt x="9894951" y="2661158"/>
                  </a:lnTo>
                  <a:lnTo>
                    <a:pt x="156591" y="2661158"/>
                  </a:lnTo>
                  <a:lnTo>
                    <a:pt x="156591" y="2654808"/>
                  </a:lnTo>
                  <a:lnTo>
                    <a:pt x="156591" y="2661158"/>
                  </a:lnTo>
                  <a:cubicBezTo>
                    <a:pt x="70104" y="2661285"/>
                    <a:pt x="0" y="2591435"/>
                    <a:pt x="0" y="2505202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2505202"/>
                  </a:lnTo>
                  <a:lnTo>
                    <a:pt x="6350" y="2505202"/>
                  </a:lnTo>
                  <a:lnTo>
                    <a:pt x="12700" y="2505202"/>
                  </a:lnTo>
                  <a:cubicBezTo>
                    <a:pt x="12700" y="2584323"/>
                    <a:pt x="77089" y="2648458"/>
                    <a:pt x="156591" y="2648458"/>
                  </a:cubicBezTo>
                  <a:lnTo>
                    <a:pt x="9894951" y="2648458"/>
                  </a:lnTo>
                  <a:cubicBezTo>
                    <a:pt x="9974453" y="2648458"/>
                    <a:pt x="10038842" y="2584323"/>
                    <a:pt x="10038842" y="2505202"/>
                  </a:cubicBezTo>
                  <a:lnTo>
                    <a:pt x="10038842" y="155956"/>
                  </a:lnTo>
                  <a:cubicBezTo>
                    <a:pt x="10038715" y="76835"/>
                    <a:pt x="9974326" y="12700"/>
                    <a:pt x="9894951" y="12700"/>
                  </a:cubicBezTo>
                  <a:lnTo>
                    <a:pt x="156591" y="12700"/>
                  </a:lnTo>
                  <a:lnTo>
                    <a:pt x="156591" y="6350"/>
                  </a:lnTo>
                  <a:lnTo>
                    <a:pt x="156591" y="12700"/>
                  </a:lnTo>
                  <a:cubicBezTo>
                    <a:pt x="77089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57957" y="5578971"/>
            <a:ext cx="3487862" cy="54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4"/>
              </a:lnSpc>
            </a:pPr>
            <a:r>
              <a:rPr lang="en-US" sz="352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Cost-Efficiency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7957" y="6052096"/>
            <a:ext cx="6975722" cy="119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8"/>
              </a:lnSpc>
            </a:pPr>
            <a:r>
              <a:rPr lang="en-US" sz="3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Reduced operational costs through automation.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72736" y="5307062"/>
            <a:ext cx="7538591" cy="1995934"/>
            <a:chOff x="0" y="0"/>
            <a:chExt cx="10051455" cy="26612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0038842" cy="2648585"/>
            </a:xfrm>
            <a:custGeom>
              <a:avLst/>
              <a:gdLst/>
              <a:ahLst/>
              <a:cxnLst/>
              <a:rect r="r" b="b" t="t" l="l"/>
              <a:pathLst>
                <a:path h="2648585" w="10038842">
                  <a:moveTo>
                    <a:pt x="0" y="149606"/>
                  </a:moveTo>
                  <a:cubicBezTo>
                    <a:pt x="0" y="67056"/>
                    <a:pt x="67183" y="0"/>
                    <a:pt x="150241" y="0"/>
                  </a:cubicBezTo>
                  <a:lnTo>
                    <a:pt x="9888601" y="0"/>
                  </a:lnTo>
                  <a:cubicBezTo>
                    <a:pt x="9971532" y="0"/>
                    <a:pt x="10038842" y="67056"/>
                    <a:pt x="10038842" y="149606"/>
                  </a:cubicBezTo>
                  <a:lnTo>
                    <a:pt x="10038842" y="2498852"/>
                  </a:lnTo>
                  <a:cubicBezTo>
                    <a:pt x="10038842" y="2581529"/>
                    <a:pt x="9971659" y="2648458"/>
                    <a:pt x="9888601" y="2648458"/>
                  </a:cubicBezTo>
                  <a:lnTo>
                    <a:pt x="150241" y="2648458"/>
                  </a:lnTo>
                  <a:cubicBezTo>
                    <a:pt x="67183" y="2648585"/>
                    <a:pt x="0" y="2581529"/>
                    <a:pt x="0" y="249885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51542" cy="2661285"/>
            </a:xfrm>
            <a:custGeom>
              <a:avLst/>
              <a:gdLst/>
              <a:ahLst/>
              <a:cxnLst/>
              <a:rect r="r" b="b" t="t" l="l"/>
              <a:pathLst>
                <a:path h="2661285" w="10051542">
                  <a:moveTo>
                    <a:pt x="0" y="155956"/>
                  </a:moveTo>
                  <a:cubicBezTo>
                    <a:pt x="0" y="69850"/>
                    <a:pt x="70104" y="0"/>
                    <a:pt x="156591" y="0"/>
                  </a:cubicBezTo>
                  <a:lnTo>
                    <a:pt x="9894951" y="0"/>
                  </a:lnTo>
                  <a:lnTo>
                    <a:pt x="9894951" y="6350"/>
                  </a:lnTo>
                  <a:lnTo>
                    <a:pt x="9894951" y="0"/>
                  </a:lnTo>
                  <a:cubicBezTo>
                    <a:pt x="9981438" y="0"/>
                    <a:pt x="10051542" y="69850"/>
                    <a:pt x="10051542" y="155956"/>
                  </a:cubicBezTo>
                  <a:lnTo>
                    <a:pt x="10045192" y="155956"/>
                  </a:lnTo>
                  <a:lnTo>
                    <a:pt x="10051542" y="155956"/>
                  </a:lnTo>
                  <a:lnTo>
                    <a:pt x="10051542" y="2505202"/>
                  </a:lnTo>
                  <a:lnTo>
                    <a:pt x="10045192" y="2505202"/>
                  </a:lnTo>
                  <a:lnTo>
                    <a:pt x="10051542" y="2505202"/>
                  </a:lnTo>
                  <a:cubicBezTo>
                    <a:pt x="10051542" y="2591435"/>
                    <a:pt x="9981438" y="2661158"/>
                    <a:pt x="9894951" y="2661158"/>
                  </a:cubicBezTo>
                  <a:lnTo>
                    <a:pt x="9894951" y="2654808"/>
                  </a:lnTo>
                  <a:lnTo>
                    <a:pt x="9894951" y="2661158"/>
                  </a:lnTo>
                  <a:lnTo>
                    <a:pt x="156591" y="2661158"/>
                  </a:lnTo>
                  <a:lnTo>
                    <a:pt x="156591" y="2654808"/>
                  </a:lnTo>
                  <a:lnTo>
                    <a:pt x="156591" y="2661158"/>
                  </a:lnTo>
                  <a:cubicBezTo>
                    <a:pt x="70104" y="2661285"/>
                    <a:pt x="0" y="2591435"/>
                    <a:pt x="0" y="2505202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2505202"/>
                  </a:lnTo>
                  <a:lnTo>
                    <a:pt x="6350" y="2505202"/>
                  </a:lnTo>
                  <a:lnTo>
                    <a:pt x="12700" y="2505202"/>
                  </a:lnTo>
                  <a:cubicBezTo>
                    <a:pt x="12700" y="2584323"/>
                    <a:pt x="77089" y="2648458"/>
                    <a:pt x="156591" y="2648458"/>
                  </a:cubicBezTo>
                  <a:lnTo>
                    <a:pt x="9894951" y="2648458"/>
                  </a:lnTo>
                  <a:cubicBezTo>
                    <a:pt x="9974453" y="2648458"/>
                    <a:pt x="10038842" y="2584323"/>
                    <a:pt x="10038842" y="2505202"/>
                  </a:cubicBezTo>
                  <a:lnTo>
                    <a:pt x="10038842" y="155956"/>
                  </a:lnTo>
                  <a:cubicBezTo>
                    <a:pt x="10038715" y="76835"/>
                    <a:pt x="9974326" y="12700"/>
                    <a:pt x="9894951" y="12700"/>
                  </a:cubicBezTo>
                  <a:lnTo>
                    <a:pt x="156591" y="12700"/>
                  </a:lnTo>
                  <a:lnTo>
                    <a:pt x="156591" y="6350"/>
                  </a:lnTo>
                  <a:lnTo>
                    <a:pt x="156591" y="12700"/>
                  </a:lnTo>
                  <a:cubicBezTo>
                    <a:pt x="77089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54170" y="5578971"/>
            <a:ext cx="3340745" cy="54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4"/>
              </a:lnSpc>
            </a:pPr>
            <a:r>
              <a:rPr lang="en-US" sz="352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Sustainability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4170" y="6061621"/>
            <a:ext cx="6975722" cy="108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6"/>
              </a:lnSpc>
            </a:pPr>
            <a:r>
              <a:rPr lang="en-US" sz="27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Improved waste management and environmental impact.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76524" y="7560617"/>
            <a:ext cx="7538591" cy="1995934"/>
            <a:chOff x="0" y="0"/>
            <a:chExt cx="10051455" cy="26612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0038842" cy="2648585"/>
            </a:xfrm>
            <a:custGeom>
              <a:avLst/>
              <a:gdLst/>
              <a:ahLst/>
              <a:cxnLst/>
              <a:rect r="r" b="b" t="t" l="l"/>
              <a:pathLst>
                <a:path h="2648585" w="10038842">
                  <a:moveTo>
                    <a:pt x="0" y="149606"/>
                  </a:moveTo>
                  <a:cubicBezTo>
                    <a:pt x="0" y="67056"/>
                    <a:pt x="67183" y="0"/>
                    <a:pt x="150241" y="0"/>
                  </a:cubicBezTo>
                  <a:lnTo>
                    <a:pt x="9888601" y="0"/>
                  </a:lnTo>
                  <a:cubicBezTo>
                    <a:pt x="9971532" y="0"/>
                    <a:pt x="10038842" y="67056"/>
                    <a:pt x="10038842" y="149606"/>
                  </a:cubicBezTo>
                  <a:lnTo>
                    <a:pt x="10038842" y="2498852"/>
                  </a:lnTo>
                  <a:cubicBezTo>
                    <a:pt x="10038842" y="2581529"/>
                    <a:pt x="9971659" y="2648458"/>
                    <a:pt x="9888601" y="2648458"/>
                  </a:cubicBezTo>
                  <a:lnTo>
                    <a:pt x="150241" y="2648458"/>
                  </a:lnTo>
                  <a:cubicBezTo>
                    <a:pt x="67183" y="2648585"/>
                    <a:pt x="0" y="2581529"/>
                    <a:pt x="0" y="249885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051542" cy="2661285"/>
            </a:xfrm>
            <a:custGeom>
              <a:avLst/>
              <a:gdLst/>
              <a:ahLst/>
              <a:cxnLst/>
              <a:rect r="r" b="b" t="t" l="l"/>
              <a:pathLst>
                <a:path h="2661285" w="10051542">
                  <a:moveTo>
                    <a:pt x="0" y="155956"/>
                  </a:moveTo>
                  <a:cubicBezTo>
                    <a:pt x="0" y="69850"/>
                    <a:pt x="70104" y="0"/>
                    <a:pt x="156591" y="0"/>
                  </a:cubicBezTo>
                  <a:lnTo>
                    <a:pt x="9894951" y="0"/>
                  </a:lnTo>
                  <a:lnTo>
                    <a:pt x="9894951" y="6350"/>
                  </a:lnTo>
                  <a:lnTo>
                    <a:pt x="9894951" y="0"/>
                  </a:lnTo>
                  <a:cubicBezTo>
                    <a:pt x="9981438" y="0"/>
                    <a:pt x="10051542" y="69850"/>
                    <a:pt x="10051542" y="155956"/>
                  </a:cubicBezTo>
                  <a:lnTo>
                    <a:pt x="10045192" y="155956"/>
                  </a:lnTo>
                  <a:lnTo>
                    <a:pt x="10051542" y="155956"/>
                  </a:lnTo>
                  <a:lnTo>
                    <a:pt x="10051542" y="2505202"/>
                  </a:lnTo>
                  <a:lnTo>
                    <a:pt x="10045192" y="2505202"/>
                  </a:lnTo>
                  <a:lnTo>
                    <a:pt x="10051542" y="2505202"/>
                  </a:lnTo>
                  <a:cubicBezTo>
                    <a:pt x="10051542" y="2591435"/>
                    <a:pt x="9981438" y="2661158"/>
                    <a:pt x="9894951" y="2661158"/>
                  </a:cubicBezTo>
                  <a:lnTo>
                    <a:pt x="9894951" y="2654808"/>
                  </a:lnTo>
                  <a:lnTo>
                    <a:pt x="9894951" y="2661158"/>
                  </a:lnTo>
                  <a:lnTo>
                    <a:pt x="156591" y="2661158"/>
                  </a:lnTo>
                  <a:lnTo>
                    <a:pt x="156591" y="2654808"/>
                  </a:lnTo>
                  <a:lnTo>
                    <a:pt x="156591" y="2661158"/>
                  </a:lnTo>
                  <a:cubicBezTo>
                    <a:pt x="70104" y="2661285"/>
                    <a:pt x="0" y="2591435"/>
                    <a:pt x="0" y="2505202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2505202"/>
                  </a:lnTo>
                  <a:lnTo>
                    <a:pt x="6350" y="2505202"/>
                  </a:lnTo>
                  <a:lnTo>
                    <a:pt x="12700" y="2505202"/>
                  </a:lnTo>
                  <a:cubicBezTo>
                    <a:pt x="12700" y="2584323"/>
                    <a:pt x="77089" y="2648458"/>
                    <a:pt x="156591" y="2648458"/>
                  </a:cubicBezTo>
                  <a:lnTo>
                    <a:pt x="9894951" y="2648458"/>
                  </a:lnTo>
                  <a:cubicBezTo>
                    <a:pt x="9974453" y="2648458"/>
                    <a:pt x="10038842" y="2584323"/>
                    <a:pt x="10038842" y="2505202"/>
                  </a:cubicBezTo>
                  <a:lnTo>
                    <a:pt x="10038842" y="155956"/>
                  </a:lnTo>
                  <a:cubicBezTo>
                    <a:pt x="10038715" y="76835"/>
                    <a:pt x="9974326" y="12700"/>
                    <a:pt x="9894951" y="12700"/>
                  </a:cubicBezTo>
                  <a:lnTo>
                    <a:pt x="156591" y="12700"/>
                  </a:lnTo>
                  <a:lnTo>
                    <a:pt x="156591" y="6350"/>
                  </a:lnTo>
                  <a:lnTo>
                    <a:pt x="156591" y="12700"/>
                  </a:lnTo>
                  <a:cubicBezTo>
                    <a:pt x="77089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757958" y="7823001"/>
            <a:ext cx="3340745" cy="58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1"/>
              </a:lnSpc>
            </a:pPr>
            <a:r>
              <a:rPr lang="en-US" sz="372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Hygiene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57957" y="8391376"/>
            <a:ext cx="6975722" cy="100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3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Automated disposal and containment of odors.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72736" y="7560617"/>
            <a:ext cx="7538591" cy="1995934"/>
            <a:chOff x="0" y="0"/>
            <a:chExt cx="10051455" cy="26612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0038842" cy="2648585"/>
            </a:xfrm>
            <a:custGeom>
              <a:avLst/>
              <a:gdLst/>
              <a:ahLst/>
              <a:cxnLst/>
              <a:rect r="r" b="b" t="t" l="l"/>
              <a:pathLst>
                <a:path h="2648585" w="10038842">
                  <a:moveTo>
                    <a:pt x="0" y="149606"/>
                  </a:moveTo>
                  <a:cubicBezTo>
                    <a:pt x="0" y="67056"/>
                    <a:pt x="67183" y="0"/>
                    <a:pt x="150241" y="0"/>
                  </a:cubicBezTo>
                  <a:lnTo>
                    <a:pt x="9888601" y="0"/>
                  </a:lnTo>
                  <a:cubicBezTo>
                    <a:pt x="9971532" y="0"/>
                    <a:pt x="10038842" y="67056"/>
                    <a:pt x="10038842" y="149606"/>
                  </a:cubicBezTo>
                  <a:lnTo>
                    <a:pt x="10038842" y="2498852"/>
                  </a:lnTo>
                  <a:cubicBezTo>
                    <a:pt x="10038842" y="2581529"/>
                    <a:pt x="9971659" y="2648458"/>
                    <a:pt x="9888601" y="2648458"/>
                  </a:cubicBezTo>
                  <a:lnTo>
                    <a:pt x="150241" y="2648458"/>
                  </a:lnTo>
                  <a:cubicBezTo>
                    <a:pt x="67183" y="2648585"/>
                    <a:pt x="0" y="2581529"/>
                    <a:pt x="0" y="249885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051542" cy="2661285"/>
            </a:xfrm>
            <a:custGeom>
              <a:avLst/>
              <a:gdLst/>
              <a:ahLst/>
              <a:cxnLst/>
              <a:rect r="r" b="b" t="t" l="l"/>
              <a:pathLst>
                <a:path h="2661285" w="10051542">
                  <a:moveTo>
                    <a:pt x="0" y="155956"/>
                  </a:moveTo>
                  <a:cubicBezTo>
                    <a:pt x="0" y="69850"/>
                    <a:pt x="70104" y="0"/>
                    <a:pt x="156591" y="0"/>
                  </a:cubicBezTo>
                  <a:lnTo>
                    <a:pt x="9894951" y="0"/>
                  </a:lnTo>
                  <a:lnTo>
                    <a:pt x="9894951" y="6350"/>
                  </a:lnTo>
                  <a:lnTo>
                    <a:pt x="9894951" y="0"/>
                  </a:lnTo>
                  <a:cubicBezTo>
                    <a:pt x="9981438" y="0"/>
                    <a:pt x="10051542" y="69850"/>
                    <a:pt x="10051542" y="155956"/>
                  </a:cubicBezTo>
                  <a:lnTo>
                    <a:pt x="10045192" y="155956"/>
                  </a:lnTo>
                  <a:lnTo>
                    <a:pt x="10051542" y="155956"/>
                  </a:lnTo>
                  <a:lnTo>
                    <a:pt x="10051542" y="2505202"/>
                  </a:lnTo>
                  <a:lnTo>
                    <a:pt x="10045192" y="2505202"/>
                  </a:lnTo>
                  <a:lnTo>
                    <a:pt x="10051542" y="2505202"/>
                  </a:lnTo>
                  <a:cubicBezTo>
                    <a:pt x="10051542" y="2591435"/>
                    <a:pt x="9981438" y="2661158"/>
                    <a:pt x="9894951" y="2661158"/>
                  </a:cubicBezTo>
                  <a:lnTo>
                    <a:pt x="9894951" y="2654808"/>
                  </a:lnTo>
                  <a:lnTo>
                    <a:pt x="9894951" y="2661158"/>
                  </a:lnTo>
                  <a:lnTo>
                    <a:pt x="156591" y="2661158"/>
                  </a:lnTo>
                  <a:lnTo>
                    <a:pt x="156591" y="2654808"/>
                  </a:lnTo>
                  <a:lnTo>
                    <a:pt x="156591" y="2661158"/>
                  </a:lnTo>
                  <a:cubicBezTo>
                    <a:pt x="70104" y="2661285"/>
                    <a:pt x="0" y="2591435"/>
                    <a:pt x="0" y="2505202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2505202"/>
                  </a:lnTo>
                  <a:lnTo>
                    <a:pt x="6350" y="2505202"/>
                  </a:lnTo>
                  <a:lnTo>
                    <a:pt x="12700" y="2505202"/>
                  </a:lnTo>
                  <a:cubicBezTo>
                    <a:pt x="12700" y="2584323"/>
                    <a:pt x="77089" y="2648458"/>
                    <a:pt x="156591" y="2648458"/>
                  </a:cubicBezTo>
                  <a:lnTo>
                    <a:pt x="9894951" y="2648458"/>
                  </a:lnTo>
                  <a:cubicBezTo>
                    <a:pt x="9974453" y="2648458"/>
                    <a:pt x="10038842" y="2584323"/>
                    <a:pt x="10038842" y="2505202"/>
                  </a:cubicBezTo>
                  <a:lnTo>
                    <a:pt x="10038842" y="155956"/>
                  </a:lnTo>
                  <a:cubicBezTo>
                    <a:pt x="10038715" y="76835"/>
                    <a:pt x="9974326" y="12700"/>
                    <a:pt x="9894951" y="12700"/>
                  </a:cubicBezTo>
                  <a:lnTo>
                    <a:pt x="156591" y="12700"/>
                  </a:lnTo>
                  <a:lnTo>
                    <a:pt x="156591" y="6350"/>
                  </a:lnTo>
                  <a:lnTo>
                    <a:pt x="156591" y="12700"/>
                  </a:lnTo>
                  <a:cubicBezTo>
                    <a:pt x="77089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554170" y="7832526"/>
            <a:ext cx="3340745" cy="54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4"/>
              </a:lnSpc>
            </a:pPr>
            <a:r>
              <a:rPr lang="en-US" sz="352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Efficiency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54170" y="8343751"/>
            <a:ext cx="6975722" cy="100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6"/>
              </a:lnSpc>
            </a:pPr>
            <a:r>
              <a:rPr lang="en-US" sz="27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monitoring and optimized collection routes.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8046" y="1348234"/>
            <a:ext cx="9269909" cy="195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Disadvantages of Smart Dustbins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28521" y="4106019"/>
            <a:ext cx="923777" cy="923777"/>
            <a:chOff x="0" y="0"/>
            <a:chExt cx="1231703" cy="123170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31703" cy="1231703"/>
              <a:chOff x="0" y="0"/>
              <a:chExt cx="951112" cy="95111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925703" cy="925703"/>
              </a:xfrm>
              <a:custGeom>
                <a:avLst/>
                <a:gdLst/>
                <a:ahLst/>
                <a:cxnLst/>
                <a:rect r="r" b="b" t="t" l="l"/>
                <a:pathLst>
                  <a:path h="925703" w="925703">
                    <a:moveTo>
                      <a:pt x="0" y="172847"/>
                    </a:moveTo>
                    <a:cubicBezTo>
                      <a:pt x="0" y="77343"/>
                      <a:pt x="77343" y="0"/>
                      <a:pt x="172847" y="0"/>
                    </a:cubicBezTo>
                    <a:lnTo>
                      <a:pt x="752856" y="0"/>
                    </a:lnTo>
                    <a:cubicBezTo>
                      <a:pt x="848360" y="0"/>
                      <a:pt x="925703" y="77343"/>
                      <a:pt x="925703" y="172847"/>
                    </a:cubicBezTo>
                    <a:lnTo>
                      <a:pt x="925703" y="752856"/>
                    </a:lnTo>
                    <a:cubicBezTo>
                      <a:pt x="925703" y="848360"/>
                      <a:pt x="848360" y="925703"/>
                      <a:pt x="752856" y="925703"/>
                    </a:cubicBezTo>
                    <a:lnTo>
                      <a:pt x="172847" y="925703"/>
                    </a:lnTo>
                    <a:cubicBezTo>
                      <a:pt x="77343" y="925703"/>
                      <a:pt x="0" y="848360"/>
                      <a:pt x="0" y="752856"/>
                    </a:cubicBezTo>
                    <a:close/>
                  </a:path>
                </a:pathLst>
              </a:custGeom>
              <a:solidFill>
                <a:srgbClr val="00318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51103" cy="951103"/>
              </a:xfrm>
              <a:custGeom>
                <a:avLst/>
                <a:gdLst/>
                <a:ahLst/>
                <a:cxnLst/>
                <a:rect r="r" b="b" t="t" l="l"/>
                <a:pathLst>
                  <a:path h="951103" w="951103">
                    <a:moveTo>
                      <a:pt x="0" y="185547"/>
                    </a:moveTo>
                    <a:cubicBezTo>
                      <a:pt x="0" y="83058"/>
                      <a:pt x="83058" y="0"/>
                      <a:pt x="185547" y="0"/>
                    </a:cubicBez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cubicBezTo>
                      <a:pt x="868045" y="0"/>
                      <a:pt x="951103" y="83058"/>
                      <a:pt x="951103" y="185547"/>
                    </a:cubicBezTo>
                    <a:lnTo>
                      <a:pt x="938403" y="185547"/>
                    </a:lnTo>
                    <a:lnTo>
                      <a:pt x="951103" y="185547"/>
                    </a:lnTo>
                    <a:lnTo>
                      <a:pt x="951103" y="765556"/>
                    </a:lnTo>
                    <a:lnTo>
                      <a:pt x="938403" y="765556"/>
                    </a:lnTo>
                    <a:lnTo>
                      <a:pt x="951103" y="765556"/>
                    </a:lnTo>
                    <a:cubicBezTo>
                      <a:pt x="951103" y="868045"/>
                      <a:pt x="868045" y="951103"/>
                      <a:pt x="765556" y="951103"/>
                    </a:cubicBezTo>
                    <a:lnTo>
                      <a:pt x="765556" y="938403"/>
                    </a:lnTo>
                    <a:lnTo>
                      <a:pt x="765556" y="951103"/>
                    </a:lnTo>
                    <a:lnTo>
                      <a:pt x="185547" y="951103"/>
                    </a:lnTo>
                    <a:lnTo>
                      <a:pt x="185547" y="938403"/>
                    </a:lnTo>
                    <a:lnTo>
                      <a:pt x="185547" y="951103"/>
                    </a:lnTo>
                    <a:cubicBezTo>
                      <a:pt x="83058" y="951103"/>
                      <a:pt x="0" y="868045"/>
                      <a:pt x="0" y="765556"/>
                    </a:cubicBezTo>
                    <a:lnTo>
                      <a:pt x="0" y="185547"/>
                    </a:lnTo>
                    <a:lnTo>
                      <a:pt x="12700" y="185547"/>
                    </a:lnTo>
                    <a:lnTo>
                      <a:pt x="0" y="185547"/>
                    </a:lnTo>
                    <a:moveTo>
                      <a:pt x="25400" y="185547"/>
                    </a:moveTo>
                    <a:lnTo>
                      <a:pt x="25400" y="765556"/>
                    </a:lnTo>
                    <a:lnTo>
                      <a:pt x="12700" y="765556"/>
                    </a:lnTo>
                    <a:lnTo>
                      <a:pt x="25400" y="765556"/>
                    </a:lnTo>
                    <a:cubicBezTo>
                      <a:pt x="25400" y="853948"/>
                      <a:pt x="97028" y="925703"/>
                      <a:pt x="185547" y="925703"/>
                    </a:cubicBezTo>
                    <a:lnTo>
                      <a:pt x="765556" y="925703"/>
                    </a:lnTo>
                    <a:cubicBezTo>
                      <a:pt x="853948" y="925703"/>
                      <a:pt x="925703" y="854075"/>
                      <a:pt x="925703" y="765556"/>
                    </a:cubicBezTo>
                    <a:lnTo>
                      <a:pt x="925703" y="185547"/>
                    </a:lnTo>
                    <a:cubicBezTo>
                      <a:pt x="925703" y="97028"/>
                      <a:pt x="854075" y="25400"/>
                      <a:pt x="765556" y="25400"/>
                    </a:cubicBezTo>
                    <a:lnTo>
                      <a:pt x="185547" y="25400"/>
                    </a:lnTo>
                    <a:lnTo>
                      <a:pt x="185547" y="12700"/>
                    </a:lnTo>
                    <a:lnTo>
                      <a:pt x="185547" y="25400"/>
                    </a:lnTo>
                    <a:cubicBezTo>
                      <a:pt x="97028" y="25400"/>
                      <a:pt x="25400" y="97028"/>
                      <a:pt x="25400" y="185547"/>
                    </a:cubicBezTo>
                    <a:close/>
                  </a:path>
                </a:pathLst>
              </a:custGeom>
              <a:solidFill>
                <a:srgbClr val="194A9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439948" y="311370"/>
              <a:ext cx="351806" cy="703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4"/>
                </a:lnSpc>
              </a:pPr>
              <a:r>
                <a:rPr lang="en-US" sz="4694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940850" y="4028578"/>
            <a:ext cx="3857625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9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High Initial Cost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0850" y="4600674"/>
            <a:ext cx="8562402" cy="49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25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Significant investment required for implementation.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28521" y="5922764"/>
            <a:ext cx="923777" cy="923777"/>
            <a:chOff x="0" y="0"/>
            <a:chExt cx="1231703" cy="123170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31703" cy="1231703"/>
              <a:chOff x="0" y="0"/>
              <a:chExt cx="951112" cy="95111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" y="12700"/>
                <a:ext cx="925703" cy="925703"/>
              </a:xfrm>
              <a:custGeom>
                <a:avLst/>
                <a:gdLst/>
                <a:ahLst/>
                <a:cxnLst/>
                <a:rect r="r" b="b" t="t" l="l"/>
                <a:pathLst>
                  <a:path h="925703" w="925703">
                    <a:moveTo>
                      <a:pt x="0" y="172847"/>
                    </a:moveTo>
                    <a:cubicBezTo>
                      <a:pt x="0" y="77343"/>
                      <a:pt x="77343" y="0"/>
                      <a:pt x="172847" y="0"/>
                    </a:cubicBezTo>
                    <a:lnTo>
                      <a:pt x="752856" y="0"/>
                    </a:lnTo>
                    <a:cubicBezTo>
                      <a:pt x="848360" y="0"/>
                      <a:pt x="925703" y="77343"/>
                      <a:pt x="925703" y="172847"/>
                    </a:cubicBezTo>
                    <a:lnTo>
                      <a:pt x="925703" y="752856"/>
                    </a:lnTo>
                    <a:cubicBezTo>
                      <a:pt x="925703" y="848360"/>
                      <a:pt x="848360" y="925703"/>
                      <a:pt x="752856" y="925703"/>
                    </a:cubicBezTo>
                    <a:lnTo>
                      <a:pt x="172847" y="925703"/>
                    </a:lnTo>
                    <a:cubicBezTo>
                      <a:pt x="77343" y="925703"/>
                      <a:pt x="0" y="848360"/>
                      <a:pt x="0" y="752856"/>
                    </a:cubicBezTo>
                    <a:close/>
                  </a:path>
                </a:pathLst>
              </a:custGeom>
              <a:solidFill>
                <a:srgbClr val="003180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1103" cy="951103"/>
              </a:xfrm>
              <a:custGeom>
                <a:avLst/>
                <a:gdLst/>
                <a:ahLst/>
                <a:cxnLst/>
                <a:rect r="r" b="b" t="t" l="l"/>
                <a:pathLst>
                  <a:path h="951103" w="951103">
                    <a:moveTo>
                      <a:pt x="0" y="185547"/>
                    </a:moveTo>
                    <a:cubicBezTo>
                      <a:pt x="0" y="83058"/>
                      <a:pt x="83058" y="0"/>
                      <a:pt x="185547" y="0"/>
                    </a:cubicBez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cubicBezTo>
                      <a:pt x="868045" y="0"/>
                      <a:pt x="951103" y="83058"/>
                      <a:pt x="951103" y="185547"/>
                    </a:cubicBezTo>
                    <a:lnTo>
                      <a:pt x="938403" y="185547"/>
                    </a:lnTo>
                    <a:lnTo>
                      <a:pt x="951103" y="185547"/>
                    </a:lnTo>
                    <a:lnTo>
                      <a:pt x="951103" y="765556"/>
                    </a:lnTo>
                    <a:lnTo>
                      <a:pt x="938403" y="765556"/>
                    </a:lnTo>
                    <a:lnTo>
                      <a:pt x="951103" y="765556"/>
                    </a:lnTo>
                    <a:cubicBezTo>
                      <a:pt x="951103" y="868045"/>
                      <a:pt x="868045" y="951103"/>
                      <a:pt x="765556" y="951103"/>
                    </a:cubicBezTo>
                    <a:lnTo>
                      <a:pt x="765556" y="938403"/>
                    </a:lnTo>
                    <a:lnTo>
                      <a:pt x="765556" y="951103"/>
                    </a:lnTo>
                    <a:lnTo>
                      <a:pt x="185547" y="951103"/>
                    </a:lnTo>
                    <a:lnTo>
                      <a:pt x="185547" y="938403"/>
                    </a:lnTo>
                    <a:lnTo>
                      <a:pt x="185547" y="951103"/>
                    </a:lnTo>
                    <a:cubicBezTo>
                      <a:pt x="83058" y="951103"/>
                      <a:pt x="0" y="868045"/>
                      <a:pt x="0" y="765556"/>
                    </a:cubicBezTo>
                    <a:lnTo>
                      <a:pt x="0" y="185547"/>
                    </a:lnTo>
                    <a:lnTo>
                      <a:pt x="12700" y="185547"/>
                    </a:lnTo>
                    <a:lnTo>
                      <a:pt x="0" y="185547"/>
                    </a:lnTo>
                    <a:moveTo>
                      <a:pt x="25400" y="185547"/>
                    </a:moveTo>
                    <a:lnTo>
                      <a:pt x="25400" y="765556"/>
                    </a:lnTo>
                    <a:lnTo>
                      <a:pt x="12700" y="765556"/>
                    </a:lnTo>
                    <a:lnTo>
                      <a:pt x="25400" y="765556"/>
                    </a:lnTo>
                    <a:cubicBezTo>
                      <a:pt x="25400" y="853948"/>
                      <a:pt x="97028" y="925703"/>
                      <a:pt x="185547" y="925703"/>
                    </a:cubicBezTo>
                    <a:lnTo>
                      <a:pt x="765556" y="925703"/>
                    </a:lnTo>
                    <a:cubicBezTo>
                      <a:pt x="853948" y="925703"/>
                      <a:pt x="925703" y="854075"/>
                      <a:pt x="925703" y="765556"/>
                    </a:cubicBezTo>
                    <a:lnTo>
                      <a:pt x="925703" y="185547"/>
                    </a:lnTo>
                    <a:cubicBezTo>
                      <a:pt x="925703" y="97028"/>
                      <a:pt x="854075" y="25400"/>
                      <a:pt x="765556" y="25400"/>
                    </a:cubicBezTo>
                    <a:lnTo>
                      <a:pt x="185547" y="25400"/>
                    </a:lnTo>
                    <a:lnTo>
                      <a:pt x="185547" y="12700"/>
                    </a:lnTo>
                    <a:lnTo>
                      <a:pt x="185547" y="25400"/>
                    </a:lnTo>
                    <a:cubicBezTo>
                      <a:pt x="97028" y="25400"/>
                      <a:pt x="25400" y="97028"/>
                      <a:pt x="25400" y="185547"/>
                    </a:cubicBezTo>
                    <a:close/>
                  </a:path>
                </a:pathLst>
              </a:custGeom>
              <a:solidFill>
                <a:srgbClr val="194A99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76730" y="311370"/>
              <a:ext cx="477981" cy="703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4"/>
                </a:lnSpc>
              </a:pPr>
              <a:r>
                <a:rPr lang="en-US" sz="4694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940850" y="5845323"/>
            <a:ext cx="5041709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Maintenance Challenges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40850" y="6417419"/>
            <a:ext cx="8267105" cy="49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1"/>
              </a:lnSpc>
              <a:spcBef>
                <a:spcPct val="0"/>
              </a:spcBef>
            </a:pPr>
            <a:r>
              <a:rPr lang="en-US" sz="2574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Potential issues with sensor reliability and upkeep.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28521" y="7739509"/>
            <a:ext cx="923776" cy="923776"/>
            <a:chOff x="0" y="0"/>
            <a:chExt cx="1231701" cy="123170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231701" cy="1231701"/>
              <a:chOff x="0" y="0"/>
              <a:chExt cx="951112" cy="9511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2700" y="12700"/>
                <a:ext cx="925703" cy="925703"/>
              </a:xfrm>
              <a:custGeom>
                <a:avLst/>
                <a:gdLst/>
                <a:ahLst/>
                <a:cxnLst/>
                <a:rect r="r" b="b" t="t" l="l"/>
                <a:pathLst>
                  <a:path h="925703" w="925703">
                    <a:moveTo>
                      <a:pt x="0" y="172847"/>
                    </a:moveTo>
                    <a:cubicBezTo>
                      <a:pt x="0" y="77343"/>
                      <a:pt x="77343" y="0"/>
                      <a:pt x="172847" y="0"/>
                    </a:cubicBezTo>
                    <a:lnTo>
                      <a:pt x="752856" y="0"/>
                    </a:lnTo>
                    <a:cubicBezTo>
                      <a:pt x="848360" y="0"/>
                      <a:pt x="925703" y="77343"/>
                      <a:pt x="925703" y="172847"/>
                    </a:cubicBezTo>
                    <a:lnTo>
                      <a:pt x="925703" y="752856"/>
                    </a:lnTo>
                    <a:cubicBezTo>
                      <a:pt x="925703" y="848360"/>
                      <a:pt x="848360" y="925703"/>
                      <a:pt x="752856" y="925703"/>
                    </a:cubicBezTo>
                    <a:lnTo>
                      <a:pt x="172847" y="925703"/>
                    </a:lnTo>
                    <a:cubicBezTo>
                      <a:pt x="77343" y="925703"/>
                      <a:pt x="0" y="848360"/>
                      <a:pt x="0" y="752856"/>
                    </a:cubicBezTo>
                    <a:close/>
                  </a:path>
                </a:pathLst>
              </a:custGeom>
              <a:solidFill>
                <a:srgbClr val="003180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51103" cy="951103"/>
              </a:xfrm>
              <a:custGeom>
                <a:avLst/>
                <a:gdLst/>
                <a:ahLst/>
                <a:cxnLst/>
                <a:rect r="r" b="b" t="t" l="l"/>
                <a:pathLst>
                  <a:path h="951103" w="951103">
                    <a:moveTo>
                      <a:pt x="0" y="185547"/>
                    </a:moveTo>
                    <a:cubicBezTo>
                      <a:pt x="0" y="83058"/>
                      <a:pt x="83058" y="0"/>
                      <a:pt x="185547" y="0"/>
                    </a:cubicBez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cubicBezTo>
                      <a:pt x="868045" y="0"/>
                      <a:pt x="951103" y="83058"/>
                      <a:pt x="951103" y="185547"/>
                    </a:cubicBezTo>
                    <a:lnTo>
                      <a:pt x="938403" y="185547"/>
                    </a:lnTo>
                    <a:lnTo>
                      <a:pt x="951103" y="185547"/>
                    </a:lnTo>
                    <a:lnTo>
                      <a:pt x="951103" y="765556"/>
                    </a:lnTo>
                    <a:lnTo>
                      <a:pt x="938403" y="765556"/>
                    </a:lnTo>
                    <a:lnTo>
                      <a:pt x="951103" y="765556"/>
                    </a:lnTo>
                    <a:cubicBezTo>
                      <a:pt x="951103" y="868045"/>
                      <a:pt x="868045" y="951103"/>
                      <a:pt x="765556" y="951103"/>
                    </a:cubicBezTo>
                    <a:lnTo>
                      <a:pt x="765556" y="938403"/>
                    </a:lnTo>
                    <a:lnTo>
                      <a:pt x="765556" y="951103"/>
                    </a:lnTo>
                    <a:lnTo>
                      <a:pt x="185547" y="951103"/>
                    </a:lnTo>
                    <a:lnTo>
                      <a:pt x="185547" y="938403"/>
                    </a:lnTo>
                    <a:lnTo>
                      <a:pt x="185547" y="951103"/>
                    </a:lnTo>
                    <a:cubicBezTo>
                      <a:pt x="83058" y="951103"/>
                      <a:pt x="0" y="868045"/>
                      <a:pt x="0" y="765556"/>
                    </a:cubicBezTo>
                    <a:lnTo>
                      <a:pt x="0" y="185547"/>
                    </a:lnTo>
                    <a:lnTo>
                      <a:pt x="12700" y="185547"/>
                    </a:lnTo>
                    <a:lnTo>
                      <a:pt x="0" y="185547"/>
                    </a:lnTo>
                    <a:moveTo>
                      <a:pt x="25400" y="185547"/>
                    </a:moveTo>
                    <a:lnTo>
                      <a:pt x="25400" y="765556"/>
                    </a:lnTo>
                    <a:lnTo>
                      <a:pt x="12700" y="765556"/>
                    </a:lnTo>
                    <a:lnTo>
                      <a:pt x="25400" y="765556"/>
                    </a:lnTo>
                    <a:cubicBezTo>
                      <a:pt x="25400" y="853948"/>
                      <a:pt x="97028" y="925703"/>
                      <a:pt x="185547" y="925703"/>
                    </a:cubicBezTo>
                    <a:lnTo>
                      <a:pt x="765556" y="925703"/>
                    </a:lnTo>
                    <a:cubicBezTo>
                      <a:pt x="853948" y="925703"/>
                      <a:pt x="925703" y="854075"/>
                      <a:pt x="925703" y="765556"/>
                    </a:cubicBezTo>
                    <a:lnTo>
                      <a:pt x="925703" y="185547"/>
                    </a:lnTo>
                    <a:cubicBezTo>
                      <a:pt x="925703" y="97028"/>
                      <a:pt x="854075" y="25400"/>
                      <a:pt x="765556" y="25400"/>
                    </a:cubicBezTo>
                    <a:lnTo>
                      <a:pt x="185547" y="25400"/>
                    </a:lnTo>
                    <a:lnTo>
                      <a:pt x="185547" y="12700"/>
                    </a:lnTo>
                    <a:lnTo>
                      <a:pt x="185547" y="25400"/>
                    </a:lnTo>
                    <a:cubicBezTo>
                      <a:pt x="97028" y="25400"/>
                      <a:pt x="25400" y="97028"/>
                      <a:pt x="25400" y="185547"/>
                    </a:cubicBezTo>
                    <a:close/>
                  </a:path>
                </a:pathLst>
              </a:custGeom>
              <a:solidFill>
                <a:srgbClr val="194A99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91892" y="311370"/>
              <a:ext cx="447658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4"/>
                </a:lnSpc>
              </a:pPr>
              <a:r>
                <a:rPr lang="en-US" sz="4694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940850" y="7662068"/>
            <a:ext cx="5688542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Dependency on Technology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40850" y="8234163"/>
            <a:ext cx="8267105" cy="49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1"/>
              </a:lnSpc>
              <a:spcBef>
                <a:spcPct val="0"/>
              </a:spcBef>
            </a:pPr>
            <a:r>
              <a:rPr lang="en-US" sz="2574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Reliance on IoT and mobile app functionality.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437264" y="8757599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046" y="874514"/>
            <a:ext cx="7715250" cy="105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5"/>
              </a:lnSpc>
            </a:pPr>
            <a:r>
              <a:rPr lang="en-US" sz="67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0521" y="2320826"/>
            <a:ext cx="9288959" cy="2329160"/>
            <a:chOff x="0" y="0"/>
            <a:chExt cx="12385278" cy="31055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12359894" cy="3080131"/>
            </a:xfrm>
            <a:custGeom>
              <a:avLst/>
              <a:gdLst/>
              <a:ahLst/>
              <a:cxnLst/>
              <a:rect r="r" b="b" t="t" l="l"/>
              <a:pathLst>
                <a:path h="3080131" w="12359894">
                  <a:moveTo>
                    <a:pt x="0" y="172847"/>
                  </a:moveTo>
                  <a:cubicBezTo>
                    <a:pt x="0" y="77343"/>
                    <a:pt x="77851" y="0"/>
                    <a:pt x="173863" y="0"/>
                  </a:cubicBezTo>
                  <a:lnTo>
                    <a:pt x="12186031" y="0"/>
                  </a:lnTo>
                  <a:cubicBezTo>
                    <a:pt x="12282043" y="0"/>
                    <a:pt x="12359894" y="77343"/>
                    <a:pt x="12359894" y="172847"/>
                  </a:cubicBezTo>
                  <a:lnTo>
                    <a:pt x="12359894" y="2907284"/>
                  </a:lnTo>
                  <a:cubicBezTo>
                    <a:pt x="12359894" y="3002788"/>
                    <a:pt x="12282043" y="3080131"/>
                    <a:pt x="12186031" y="3080131"/>
                  </a:cubicBezTo>
                  <a:lnTo>
                    <a:pt x="173863" y="3080131"/>
                  </a:lnTo>
                  <a:cubicBezTo>
                    <a:pt x="77851" y="3080131"/>
                    <a:pt x="0" y="3002788"/>
                    <a:pt x="0" y="2907284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85294" cy="3105531"/>
            </a:xfrm>
            <a:custGeom>
              <a:avLst/>
              <a:gdLst/>
              <a:ahLst/>
              <a:cxnLst/>
              <a:rect r="r" b="b" t="t" l="l"/>
              <a:pathLst>
                <a:path h="3105531" w="12385294">
                  <a:moveTo>
                    <a:pt x="0" y="185547"/>
                  </a:moveTo>
                  <a:cubicBezTo>
                    <a:pt x="0" y="82931"/>
                    <a:pt x="83566" y="0"/>
                    <a:pt x="186563" y="0"/>
                  </a:cubicBezTo>
                  <a:lnTo>
                    <a:pt x="12198731" y="0"/>
                  </a:lnTo>
                  <a:lnTo>
                    <a:pt x="12198731" y="12700"/>
                  </a:lnTo>
                  <a:lnTo>
                    <a:pt x="12198731" y="0"/>
                  </a:lnTo>
                  <a:cubicBezTo>
                    <a:pt x="12301728" y="0"/>
                    <a:pt x="12385294" y="82931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2919984"/>
                  </a:lnTo>
                  <a:lnTo>
                    <a:pt x="12372594" y="2919984"/>
                  </a:lnTo>
                  <a:lnTo>
                    <a:pt x="12385294" y="2919984"/>
                  </a:lnTo>
                  <a:cubicBezTo>
                    <a:pt x="12385294" y="3022473"/>
                    <a:pt x="12301728" y="3105531"/>
                    <a:pt x="12198731" y="3105531"/>
                  </a:cubicBezTo>
                  <a:lnTo>
                    <a:pt x="12198731" y="3092831"/>
                  </a:lnTo>
                  <a:lnTo>
                    <a:pt x="12198731" y="3105531"/>
                  </a:lnTo>
                  <a:lnTo>
                    <a:pt x="186563" y="3105531"/>
                  </a:lnTo>
                  <a:lnTo>
                    <a:pt x="186563" y="3092831"/>
                  </a:lnTo>
                  <a:lnTo>
                    <a:pt x="186563" y="3105531"/>
                  </a:lnTo>
                  <a:cubicBezTo>
                    <a:pt x="83566" y="3105531"/>
                    <a:pt x="0" y="3022600"/>
                    <a:pt x="0" y="2919984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919984"/>
                  </a:lnTo>
                  <a:lnTo>
                    <a:pt x="12700" y="2919984"/>
                  </a:lnTo>
                  <a:lnTo>
                    <a:pt x="25400" y="2919984"/>
                  </a:lnTo>
                  <a:cubicBezTo>
                    <a:pt x="25400" y="3008376"/>
                    <a:pt x="97536" y="3080131"/>
                    <a:pt x="186563" y="3080131"/>
                  </a:cubicBezTo>
                  <a:lnTo>
                    <a:pt x="12198731" y="3080131"/>
                  </a:lnTo>
                  <a:cubicBezTo>
                    <a:pt x="12287886" y="3080131"/>
                    <a:pt x="12359894" y="3008376"/>
                    <a:pt x="12359894" y="2919984"/>
                  </a:cubicBezTo>
                  <a:lnTo>
                    <a:pt x="12359894" y="185547"/>
                  </a:lnTo>
                  <a:cubicBezTo>
                    <a:pt x="12359894" y="97155"/>
                    <a:pt x="12287758" y="25400"/>
                    <a:pt x="12198731" y="25400"/>
                  </a:cubicBezTo>
                  <a:lnTo>
                    <a:pt x="186563" y="25400"/>
                  </a:lnTo>
                  <a:lnTo>
                    <a:pt x="186563" y="12700"/>
                  </a:lnTo>
                  <a:lnTo>
                    <a:pt x="186563" y="25400"/>
                  </a:lnTo>
                  <a:cubicBezTo>
                    <a:pt x="97536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07616" y="2648396"/>
            <a:ext cx="4694784" cy="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Transformative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7616" y="3230016"/>
            <a:ext cx="8614768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Smart dustbins offer a revolutionary approach to waste management.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0521" y="4939456"/>
            <a:ext cx="9288959" cy="2329160"/>
            <a:chOff x="0" y="0"/>
            <a:chExt cx="12385278" cy="31055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12359894" cy="3080131"/>
            </a:xfrm>
            <a:custGeom>
              <a:avLst/>
              <a:gdLst/>
              <a:ahLst/>
              <a:cxnLst/>
              <a:rect r="r" b="b" t="t" l="l"/>
              <a:pathLst>
                <a:path h="3080131" w="12359894">
                  <a:moveTo>
                    <a:pt x="0" y="172847"/>
                  </a:moveTo>
                  <a:cubicBezTo>
                    <a:pt x="0" y="77343"/>
                    <a:pt x="77851" y="0"/>
                    <a:pt x="173863" y="0"/>
                  </a:cubicBezTo>
                  <a:lnTo>
                    <a:pt x="12186031" y="0"/>
                  </a:lnTo>
                  <a:cubicBezTo>
                    <a:pt x="12282043" y="0"/>
                    <a:pt x="12359894" y="77343"/>
                    <a:pt x="12359894" y="172847"/>
                  </a:cubicBezTo>
                  <a:lnTo>
                    <a:pt x="12359894" y="2907284"/>
                  </a:lnTo>
                  <a:cubicBezTo>
                    <a:pt x="12359894" y="3002788"/>
                    <a:pt x="12282043" y="3080131"/>
                    <a:pt x="12186031" y="3080131"/>
                  </a:cubicBezTo>
                  <a:lnTo>
                    <a:pt x="173863" y="3080131"/>
                  </a:lnTo>
                  <a:cubicBezTo>
                    <a:pt x="77851" y="3080131"/>
                    <a:pt x="0" y="3002788"/>
                    <a:pt x="0" y="2907284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85294" cy="3105531"/>
            </a:xfrm>
            <a:custGeom>
              <a:avLst/>
              <a:gdLst/>
              <a:ahLst/>
              <a:cxnLst/>
              <a:rect r="r" b="b" t="t" l="l"/>
              <a:pathLst>
                <a:path h="3105531" w="12385294">
                  <a:moveTo>
                    <a:pt x="0" y="185547"/>
                  </a:moveTo>
                  <a:cubicBezTo>
                    <a:pt x="0" y="82931"/>
                    <a:pt x="83566" y="0"/>
                    <a:pt x="186563" y="0"/>
                  </a:cubicBezTo>
                  <a:lnTo>
                    <a:pt x="12198731" y="0"/>
                  </a:lnTo>
                  <a:lnTo>
                    <a:pt x="12198731" y="12700"/>
                  </a:lnTo>
                  <a:lnTo>
                    <a:pt x="12198731" y="0"/>
                  </a:lnTo>
                  <a:cubicBezTo>
                    <a:pt x="12301728" y="0"/>
                    <a:pt x="12385294" y="82931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2919984"/>
                  </a:lnTo>
                  <a:lnTo>
                    <a:pt x="12372594" y="2919984"/>
                  </a:lnTo>
                  <a:lnTo>
                    <a:pt x="12385294" y="2919984"/>
                  </a:lnTo>
                  <a:cubicBezTo>
                    <a:pt x="12385294" y="3022473"/>
                    <a:pt x="12301728" y="3105531"/>
                    <a:pt x="12198731" y="3105531"/>
                  </a:cubicBezTo>
                  <a:lnTo>
                    <a:pt x="12198731" y="3092831"/>
                  </a:lnTo>
                  <a:lnTo>
                    <a:pt x="12198731" y="3105531"/>
                  </a:lnTo>
                  <a:lnTo>
                    <a:pt x="186563" y="3105531"/>
                  </a:lnTo>
                  <a:lnTo>
                    <a:pt x="186563" y="3092831"/>
                  </a:lnTo>
                  <a:lnTo>
                    <a:pt x="186563" y="3105531"/>
                  </a:lnTo>
                  <a:cubicBezTo>
                    <a:pt x="83566" y="3105531"/>
                    <a:pt x="0" y="3022600"/>
                    <a:pt x="0" y="2919984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919984"/>
                  </a:lnTo>
                  <a:lnTo>
                    <a:pt x="12700" y="2919984"/>
                  </a:lnTo>
                  <a:lnTo>
                    <a:pt x="25400" y="2919984"/>
                  </a:lnTo>
                  <a:cubicBezTo>
                    <a:pt x="25400" y="3008376"/>
                    <a:pt x="97536" y="3080131"/>
                    <a:pt x="186563" y="3080131"/>
                  </a:cubicBezTo>
                  <a:lnTo>
                    <a:pt x="12198731" y="3080131"/>
                  </a:lnTo>
                  <a:cubicBezTo>
                    <a:pt x="12287886" y="3080131"/>
                    <a:pt x="12359894" y="3008376"/>
                    <a:pt x="12359894" y="2919984"/>
                  </a:cubicBezTo>
                  <a:lnTo>
                    <a:pt x="12359894" y="185547"/>
                  </a:lnTo>
                  <a:cubicBezTo>
                    <a:pt x="12359894" y="97155"/>
                    <a:pt x="12287758" y="25400"/>
                    <a:pt x="12198731" y="25400"/>
                  </a:cubicBezTo>
                  <a:lnTo>
                    <a:pt x="186563" y="25400"/>
                  </a:lnTo>
                  <a:lnTo>
                    <a:pt x="186563" y="12700"/>
                  </a:lnTo>
                  <a:lnTo>
                    <a:pt x="186563" y="25400"/>
                  </a:lnTo>
                  <a:cubicBezTo>
                    <a:pt x="97536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407616" y="5267027"/>
            <a:ext cx="3857625" cy="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Long-term Benefits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7616" y="5848647"/>
            <a:ext cx="8614768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Improved efficiency, hygiene, and sustainability despite high initial cost.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70521" y="7558087"/>
            <a:ext cx="9288959" cy="1835349"/>
            <a:chOff x="0" y="0"/>
            <a:chExt cx="12385278" cy="24471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12359894" cy="2421763"/>
            </a:xfrm>
            <a:custGeom>
              <a:avLst/>
              <a:gdLst/>
              <a:ahLst/>
              <a:cxnLst/>
              <a:rect r="r" b="b" t="t" l="l"/>
              <a:pathLst>
                <a:path h="2421763" w="12359894">
                  <a:moveTo>
                    <a:pt x="0" y="172847"/>
                  </a:moveTo>
                  <a:cubicBezTo>
                    <a:pt x="0" y="77343"/>
                    <a:pt x="77978" y="0"/>
                    <a:pt x="174244" y="0"/>
                  </a:cubicBezTo>
                  <a:lnTo>
                    <a:pt x="12185650" y="0"/>
                  </a:lnTo>
                  <a:cubicBezTo>
                    <a:pt x="12281916" y="0"/>
                    <a:pt x="12359894" y="77343"/>
                    <a:pt x="12359894" y="172847"/>
                  </a:cubicBezTo>
                  <a:lnTo>
                    <a:pt x="12359894" y="2248916"/>
                  </a:lnTo>
                  <a:cubicBezTo>
                    <a:pt x="12359894" y="2344420"/>
                    <a:pt x="12281916" y="2421763"/>
                    <a:pt x="12185650" y="2421763"/>
                  </a:cubicBezTo>
                  <a:lnTo>
                    <a:pt x="174244" y="2421763"/>
                  </a:lnTo>
                  <a:cubicBezTo>
                    <a:pt x="77978" y="2421763"/>
                    <a:pt x="0" y="2344420"/>
                    <a:pt x="0" y="224891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85294" cy="2447163"/>
            </a:xfrm>
            <a:custGeom>
              <a:avLst/>
              <a:gdLst/>
              <a:ahLst/>
              <a:cxnLst/>
              <a:rect r="r" b="b" t="t" l="l"/>
              <a:pathLst>
                <a:path h="2447163" w="12385294">
                  <a:moveTo>
                    <a:pt x="0" y="185547"/>
                  </a:moveTo>
                  <a:cubicBezTo>
                    <a:pt x="0" y="82931"/>
                    <a:pt x="83820" y="0"/>
                    <a:pt x="186944" y="0"/>
                  </a:cubicBezTo>
                  <a:lnTo>
                    <a:pt x="12198350" y="0"/>
                  </a:lnTo>
                  <a:lnTo>
                    <a:pt x="12198350" y="12700"/>
                  </a:lnTo>
                  <a:lnTo>
                    <a:pt x="12198350" y="0"/>
                  </a:lnTo>
                  <a:cubicBezTo>
                    <a:pt x="12301474" y="0"/>
                    <a:pt x="12385294" y="82931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2261616"/>
                  </a:lnTo>
                  <a:lnTo>
                    <a:pt x="12372594" y="2261616"/>
                  </a:lnTo>
                  <a:lnTo>
                    <a:pt x="12385294" y="2261616"/>
                  </a:lnTo>
                  <a:cubicBezTo>
                    <a:pt x="12385294" y="2364232"/>
                    <a:pt x="12301474" y="2447163"/>
                    <a:pt x="12198350" y="2447163"/>
                  </a:cubicBezTo>
                  <a:lnTo>
                    <a:pt x="12198350" y="2434463"/>
                  </a:lnTo>
                  <a:lnTo>
                    <a:pt x="12198350" y="2447163"/>
                  </a:lnTo>
                  <a:lnTo>
                    <a:pt x="186944" y="2447163"/>
                  </a:lnTo>
                  <a:lnTo>
                    <a:pt x="186944" y="2434463"/>
                  </a:lnTo>
                  <a:lnTo>
                    <a:pt x="186944" y="2447163"/>
                  </a:lnTo>
                  <a:cubicBezTo>
                    <a:pt x="83820" y="2447163"/>
                    <a:pt x="0" y="2364232"/>
                    <a:pt x="0" y="226161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261616"/>
                  </a:lnTo>
                  <a:lnTo>
                    <a:pt x="12700" y="2261616"/>
                  </a:lnTo>
                  <a:lnTo>
                    <a:pt x="25400" y="2261616"/>
                  </a:lnTo>
                  <a:cubicBezTo>
                    <a:pt x="25400" y="2350008"/>
                    <a:pt x="97663" y="2421763"/>
                    <a:pt x="186944" y="2421763"/>
                  </a:cubicBezTo>
                  <a:lnTo>
                    <a:pt x="12198350" y="2421763"/>
                  </a:lnTo>
                  <a:cubicBezTo>
                    <a:pt x="12287631" y="2421763"/>
                    <a:pt x="12359894" y="2350008"/>
                    <a:pt x="12359894" y="2261616"/>
                  </a:cubicBezTo>
                  <a:lnTo>
                    <a:pt x="12359894" y="185547"/>
                  </a:lnTo>
                  <a:cubicBezTo>
                    <a:pt x="12359894" y="97155"/>
                    <a:pt x="12287631" y="25400"/>
                    <a:pt x="12198350" y="25400"/>
                  </a:cubicBezTo>
                  <a:lnTo>
                    <a:pt x="186944" y="25400"/>
                  </a:lnTo>
                  <a:lnTo>
                    <a:pt x="186944" y="12700"/>
                  </a:lnTo>
                  <a:lnTo>
                    <a:pt x="186944" y="25400"/>
                  </a:lnTo>
                  <a:cubicBezTo>
                    <a:pt x="97663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407616" y="7885659"/>
            <a:ext cx="4023122" cy="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Ideal for Smart Cities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7616" y="8467279"/>
            <a:ext cx="861476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Adoption in large public spaces and urban areas.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89619" y="3548789"/>
            <a:ext cx="2138762" cy="239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8"/>
              </a:lnSpc>
              <a:spcBef>
                <a:spcPct val="0"/>
              </a:spcBef>
            </a:pPr>
            <a:r>
              <a:rPr lang="en-US" b="true" sz="5064" strike="noStrike" u="none">
                <a:solidFill>
                  <a:srgbClr val="24096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INDIA </a:t>
            </a:r>
          </a:p>
          <a:p>
            <a:pPr algn="ctr" marL="0" indent="0" lvl="0">
              <a:lnSpc>
                <a:spcPts val="6318"/>
              </a:lnSpc>
              <a:spcBef>
                <a:spcPct val="0"/>
              </a:spcBef>
            </a:pPr>
            <a:r>
              <a:rPr lang="en-US" b="true" sz="5064" strike="noStrike" u="none">
                <a:solidFill>
                  <a:srgbClr val="24096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 </a:t>
            </a:r>
          </a:p>
          <a:p>
            <a:pPr algn="ctr" marL="0" indent="0" lvl="0">
              <a:lnSpc>
                <a:spcPts val="6318"/>
              </a:lnSpc>
              <a:spcBef>
                <a:spcPct val="0"/>
              </a:spcBef>
            </a:pPr>
            <a:r>
              <a:rPr lang="en-US" b="true" sz="5064" strike="noStrike" u="none">
                <a:solidFill>
                  <a:srgbClr val="24096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2050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81286" y="5527293"/>
            <a:ext cx="7715250" cy="143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28"/>
              </a:lnSpc>
            </a:pPr>
            <a:r>
              <a:rPr lang="en-US" sz="91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1286" y="7152550"/>
            <a:ext cx="15325279" cy="58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7"/>
              </a:lnSpc>
            </a:pPr>
            <a:r>
              <a:rPr lang="en-US" sz="30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For more information, please visit our E-mail or contact us.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8111995"/>
            <a:ext cx="18288000" cy="1193930"/>
            <a:chOff x="0" y="0"/>
            <a:chExt cx="4816593" cy="314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314451"/>
            </a:xfrm>
            <a:custGeom>
              <a:avLst/>
              <a:gdLst/>
              <a:ahLst/>
              <a:cxnLst/>
              <a:rect r="r" b="b" t="t" l="l"/>
              <a:pathLst>
                <a:path h="3144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451"/>
                  </a:lnTo>
                  <a:lnTo>
                    <a:pt x="0" y="314451"/>
                  </a:lnTo>
                  <a:close/>
                </a:path>
              </a:pathLst>
            </a:custGeom>
            <a:solidFill>
              <a:srgbClr val="240960">
                <a:alpha val="28627"/>
              </a:srgbClr>
            </a:solidFill>
            <a:ln w="38100" cap="sq">
              <a:solidFill>
                <a:srgbClr val="FFFFFF">
                  <a:alpha val="28627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35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48004" y="8474057"/>
            <a:ext cx="485736" cy="485736"/>
          </a:xfrm>
          <a:custGeom>
            <a:avLst/>
            <a:gdLst/>
            <a:ahLst/>
            <a:cxnLst/>
            <a:rect r="r" b="b" t="t" l="l"/>
            <a:pathLst>
              <a:path h="485736" w="485736">
                <a:moveTo>
                  <a:pt x="0" y="0"/>
                </a:moveTo>
                <a:lnTo>
                  <a:pt x="485736" y="0"/>
                </a:lnTo>
                <a:lnTo>
                  <a:pt x="485736" y="485736"/>
                </a:lnTo>
                <a:lnTo>
                  <a:pt x="0" y="485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664595" y="8487779"/>
            <a:ext cx="4682088" cy="44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80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omrahudkar@gmail.com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71290" y="8554454"/>
            <a:ext cx="3737976" cy="38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805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+91 885-780-0548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02980" y="8243224"/>
            <a:ext cx="5846702" cy="87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6"/>
              </a:lnSpc>
              <a:spcBef>
                <a:spcPct val="0"/>
              </a:spcBef>
            </a:pPr>
            <a:r>
              <a:rPr lang="en-US" sz="5584" strike="noStrike" u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By Om Rahudkar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843396" y="8450810"/>
            <a:ext cx="485736" cy="485736"/>
          </a:xfrm>
          <a:custGeom>
            <a:avLst/>
            <a:gdLst/>
            <a:ahLst/>
            <a:cxnLst/>
            <a:rect r="r" b="b" t="t" l="l"/>
            <a:pathLst>
              <a:path h="485736" w="485736">
                <a:moveTo>
                  <a:pt x="0" y="0"/>
                </a:moveTo>
                <a:lnTo>
                  <a:pt x="485736" y="0"/>
                </a:lnTo>
                <a:lnTo>
                  <a:pt x="485736" y="485736"/>
                </a:lnTo>
                <a:lnTo>
                  <a:pt x="0" y="48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preencoded.png"/>
          <p:cNvSpPr/>
          <p:nvPr/>
        </p:nvSpPr>
        <p:spPr>
          <a:xfrm flipH="false" flipV="false" rot="0">
            <a:off x="-74" y="-193774"/>
            <a:ext cx="18288000" cy="3857625"/>
          </a:xfrm>
          <a:custGeom>
            <a:avLst/>
            <a:gdLst/>
            <a:ahLst/>
            <a:cxnLst/>
            <a:rect r="r" b="b" t="t" l="l"/>
            <a:pathLst>
              <a:path h="3857625" w="18288000">
                <a:moveTo>
                  <a:pt x="0" y="0"/>
                </a:moveTo>
                <a:lnTo>
                  <a:pt x="18288000" y="0"/>
                </a:lnTo>
                <a:lnTo>
                  <a:pt x="1828800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4392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31747" y="354367"/>
            <a:ext cx="4424485" cy="104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6762" strike="noStrike" u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1747" y="1769963"/>
            <a:ext cx="15691842" cy="220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043" indent="-380521" lvl="1">
              <a:lnSpc>
                <a:spcPts val="4363"/>
              </a:lnSpc>
              <a:buFont typeface="Arial"/>
              <a:buChar char="•"/>
            </a:pPr>
            <a:r>
              <a:rPr lang="en-US" sz="3524" u="sng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  <a:hlinkClick r:id="rId4" tooltip="https://link.springer.com/article/10.1007/s10462-023-10646-6"/>
              </a:rPr>
              <a:t>Menaka Pushpa Arthur1,3 · S. Shoba2Aru Pandey .</a:t>
            </a:r>
          </a:p>
          <a:p>
            <a:pPr algn="l" marL="761043" indent="-380521" lvl="1">
              <a:lnSpc>
                <a:spcPts val="4364"/>
              </a:lnSpc>
              <a:buAutoNum type="arabicPeriod" startAt="1"/>
            </a:pPr>
            <a:r>
              <a:rPr lang="en-US" sz="3524" u="sng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  <a:hlinkClick r:id="rId5" tooltip="https://link.springer.com/article/10.1007/s10462-023-10646-6"/>
              </a:rPr>
              <a:t>”</a:t>
            </a:r>
            <a:r>
              <a:rPr lang="en-US" b="true" sz="3524" u="sng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  <a:hlinkClick r:id="rId6" tooltip="https://link.springer.com/article/10.1007/s10462-023-10646-6"/>
              </a:rPr>
              <a:t>A SURVEY OF SMART DUSTBIN SYSTEM  USING THE IOT AND DEEP LEARNING</a:t>
            </a:r>
            <a:r>
              <a:rPr lang="en-US" sz="3524" u="sng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  <a:hlinkClick r:id="rId7" tooltip="https://link.springer.com/article/10.1007/s10462-023-10646-6"/>
              </a:rPr>
              <a:t>” Accepted: 19 December 2023 / Published online: 15 February 2024© The Author(s) Artifcial Intelligence Review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56590" y="8757599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1747" y="4343706"/>
            <a:ext cx="15691842" cy="220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043" indent="-380521" lvl="1">
              <a:lnSpc>
                <a:spcPts val="4364"/>
              </a:lnSpc>
              <a:spcBef>
                <a:spcPct val="0"/>
              </a:spcBef>
              <a:buFont typeface="Arial"/>
              <a:buChar char="•"/>
            </a:pPr>
            <a:r>
              <a:rPr lang="en-US" sz="3524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  <a:hlinkClick r:id="rId8" tooltip="https://link.springer.com/article/10.1007/s10462-023-10646-6"/>
              </a:rPr>
              <a:t>K. Lova Raju, Member, IEEE, Md. Abbas Hussain, KVNS. Umesh Chandra, V. Naga Phanendhra, D. Narendra K.</a:t>
            </a:r>
          </a:p>
          <a:p>
            <a:pPr algn="l" marL="761043" indent="-380521" lvl="1">
              <a:lnSpc>
                <a:spcPts val="4364"/>
              </a:lnSpc>
              <a:buAutoNum type="arabicPeriod" startAt="1"/>
            </a:pPr>
            <a:r>
              <a:rPr lang="en-US" sz="3524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  <a:hlinkClick r:id="rId9" tooltip="https://link.springer.com/article/10.1007/s10462-023-10646-6"/>
              </a:rPr>
              <a:t> ” IOT BASED DUST BIN MONITORING SYSTEM USING NODE MCU”978-1-5386-8190-9/19/ 2019 IEEE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1747" y="6850775"/>
            <a:ext cx="16027578" cy="278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95" indent="-442598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Hassan Jaba,Rosilah Hassan,Abdulrahman Sameer Sadeq.”NEW SMART WASTE MANAGEMENT SYSTEM” 978-1-7281-5249-3/20$31.00 ©2020 IEEE</a:t>
            </a: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4941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3350" y="2011205"/>
            <a:ext cx="16925399" cy="4114800"/>
            <a:chOff x="0" y="0"/>
            <a:chExt cx="22567199" cy="548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97747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97747">
                  <a:moveTo>
                    <a:pt x="0" y="0"/>
                  </a:moveTo>
                  <a:lnTo>
                    <a:pt x="5497747" y="0"/>
                  </a:lnTo>
                  <a:lnTo>
                    <a:pt x="549774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069452" y="0"/>
              <a:ext cx="5497747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97747">
                  <a:moveTo>
                    <a:pt x="0" y="0"/>
                  </a:moveTo>
                  <a:lnTo>
                    <a:pt x="5497747" y="0"/>
                  </a:lnTo>
                  <a:lnTo>
                    <a:pt x="549774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6782" y="1869373"/>
            <a:ext cx="835351" cy="835351"/>
            <a:chOff x="0" y="0"/>
            <a:chExt cx="951112" cy="951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16782" y="3272372"/>
            <a:ext cx="835351" cy="835351"/>
            <a:chOff x="0" y="0"/>
            <a:chExt cx="951112" cy="9511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15213" y="7473455"/>
            <a:ext cx="835351" cy="936553"/>
            <a:chOff x="0" y="0"/>
            <a:chExt cx="951112" cy="10663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4239"/>
              <a:ext cx="925703" cy="1037851"/>
            </a:xfrm>
            <a:custGeom>
              <a:avLst/>
              <a:gdLst/>
              <a:ahLst/>
              <a:cxnLst/>
              <a:rect r="r" b="b" t="t" l="l"/>
              <a:pathLst>
                <a:path h="1037851" w="925703">
                  <a:moveTo>
                    <a:pt x="0" y="193787"/>
                  </a:moveTo>
                  <a:cubicBezTo>
                    <a:pt x="0" y="8671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86713"/>
                    <a:pt x="925703" y="193787"/>
                  </a:cubicBezTo>
                  <a:lnTo>
                    <a:pt x="925703" y="844064"/>
                  </a:lnTo>
                  <a:cubicBezTo>
                    <a:pt x="925703" y="951138"/>
                    <a:pt x="848360" y="1037851"/>
                    <a:pt x="752856" y="1037851"/>
                  </a:cubicBezTo>
                  <a:lnTo>
                    <a:pt x="172847" y="1037851"/>
                  </a:lnTo>
                  <a:cubicBezTo>
                    <a:pt x="77343" y="1037851"/>
                    <a:pt x="0" y="951138"/>
                    <a:pt x="0" y="844064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1103" cy="1066329"/>
            </a:xfrm>
            <a:custGeom>
              <a:avLst/>
              <a:gdLst/>
              <a:ahLst/>
              <a:cxnLst/>
              <a:rect r="r" b="b" t="t" l="l"/>
              <a:pathLst>
                <a:path h="1066329" w="951103">
                  <a:moveTo>
                    <a:pt x="0" y="208026"/>
                  </a:moveTo>
                  <a:cubicBezTo>
                    <a:pt x="0" y="93120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4239"/>
                  </a:lnTo>
                  <a:lnTo>
                    <a:pt x="765556" y="0"/>
                  </a:lnTo>
                  <a:lnTo>
                    <a:pt x="765556" y="14239"/>
                  </a:lnTo>
                  <a:lnTo>
                    <a:pt x="765556" y="0"/>
                  </a:lnTo>
                  <a:cubicBezTo>
                    <a:pt x="868045" y="0"/>
                    <a:pt x="951103" y="93120"/>
                    <a:pt x="951103" y="208026"/>
                  </a:cubicBezTo>
                  <a:lnTo>
                    <a:pt x="938403" y="208026"/>
                  </a:lnTo>
                  <a:lnTo>
                    <a:pt x="951103" y="208026"/>
                  </a:lnTo>
                  <a:lnTo>
                    <a:pt x="951103" y="858303"/>
                  </a:lnTo>
                  <a:lnTo>
                    <a:pt x="938403" y="858303"/>
                  </a:lnTo>
                  <a:lnTo>
                    <a:pt x="951103" y="858303"/>
                  </a:lnTo>
                  <a:cubicBezTo>
                    <a:pt x="951103" y="973208"/>
                    <a:pt x="868045" y="1066329"/>
                    <a:pt x="765556" y="1066329"/>
                  </a:cubicBezTo>
                  <a:lnTo>
                    <a:pt x="765556" y="1052090"/>
                  </a:lnTo>
                  <a:lnTo>
                    <a:pt x="765556" y="1066329"/>
                  </a:lnTo>
                  <a:lnTo>
                    <a:pt x="185547" y="1066329"/>
                  </a:lnTo>
                  <a:lnTo>
                    <a:pt x="185547" y="1052090"/>
                  </a:lnTo>
                  <a:lnTo>
                    <a:pt x="185547" y="1066329"/>
                  </a:lnTo>
                  <a:cubicBezTo>
                    <a:pt x="83058" y="1066329"/>
                    <a:pt x="0" y="973208"/>
                    <a:pt x="0" y="858303"/>
                  </a:cubicBezTo>
                  <a:lnTo>
                    <a:pt x="0" y="208026"/>
                  </a:lnTo>
                  <a:lnTo>
                    <a:pt x="12700" y="208026"/>
                  </a:lnTo>
                  <a:lnTo>
                    <a:pt x="0" y="208026"/>
                  </a:lnTo>
                  <a:moveTo>
                    <a:pt x="25400" y="208026"/>
                  </a:moveTo>
                  <a:lnTo>
                    <a:pt x="25400" y="858303"/>
                  </a:lnTo>
                  <a:lnTo>
                    <a:pt x="12700" y="858303"/>
                  </a:lnTo>
                  <a:lnTo>
                    <a:pt x="25400" y="858303"/>
                  </a:lnTo>
                  <a:cubicBezTo>
                    <a:pt x="25400" y="957403"/>
                    <a:pt x="97028" y="1037851"/>
                    <a:pt x="185547" y="1037851"/>
                  </a:cubicBezTo>
                  <a:lnTo>
                    <a:pt x="765556" y="1037851"/>
                  </a:lnTo>
                  <a:cubicBezTo>
                    <a:pt x="853948" y="1037851"/>
                    <a:pt x="925703" y="957546"/>
                    <a:pt x="925703" y="858303"/>
                  </a:cubicBezTo>
                  <a:lnTo>
                    <a:pt x="925703" y="208026"/>
                  </a:lnTo>
                  <a:cubicBezTo>
                    <a:pt x="925703" y="108783"/>
                    <a:pt x="854075" y="28477"/>
                    <a:pt x="765556" y="28477"/>
                  </a:cubicBezTo>
                  <a:lnTo>
                    <a:pt x="185547" y="28477"/>
                  </a:lnTo>
                  <a:lnTo>
                    <a:pt x="185547" y="14239"/>
                  </a:lnTo>
                  <a:lnTo>
                    <a:pt x="185547" y="28477"/>
                  </a:lnTo>
                  <a:cubicBezTo>
                    <a:pt x="97028" y="28477"/>
                    <a:pt x="25400" y="108783"/>
                    <a:pt x="25400" y="20802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6782" y="6074413"/>
            <a:ext cx="835351" cy="936553"/>
            <a:chOff x="0" y="0"/>
            <a:chExt cx="951112" cy="10663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4239"/>
              <a:ext cx="925703" cy="1037851"/>
            </a:xfrm>
            <a:custGeom>
              <a:avLst/>
              <a:gdLst/>
              <a:ahLst/>
              <a:cxnLst/>
              <a:rect r="r" b="b" t="t" l="l"/>
              <a:pathLst>
                <a:path h="1037851" w="925703">
                  <a:moveTo>
                    <a:pt x="0" y="193787"/>
                  </a:moveTo>
                  <a:cubicBezTo>
                    <a:pt x="0" y="8671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86713"/>
                    <a:pt x="925703" y="193787"/>
                  </a:cubicBezTo>
                  <a:lnTo>
                    <a:pt x="925703" y="844064"/>
                  </a:lnTo>
                  <a:cubicBezTo>
                    <a:pt x="925703" y="951138"/>
                    <a:pt x="848360" y="1037851"/>
                    <a:pt x="752856" y="1037851"/>
                  </a:cubicBezTo>
                  <a:lnTo>
                    <a:pt x="172847" y="1037851"/>
                  </a:lnTo>
                  <a:cubicBezTo>
                    <a:pt x="77343" y="1037851"/>
                    <a:pt x="0" y="951138"/>
                    <a:pt x="0" y="844064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1103" cy="1066329"/>
            </a:xfrm>
            <a:custGeom>
              <a:avLst/>
              <a:gdLst/>
              <a:ahLst/>
              <a:cxnLst/>
              <a:rect r="r" b="b" t="t" l="l"/>
              <a:pathLst>
                <a:path h="1066329" w="951103">
                  <a:moveTo>
                    <a:pt x="0" y="208026"/>
                  </a:moveTo>
                  <a:cubicBezTo>
                    <a:pt x="0" y="93120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4239"/>
                  </a:lnTo>
                  <a:lnTo>
                    <a:pt x="765556" y="0"/>
                  </a:lnTo>
                  <a:lnTo>
                    <a:pt x="765556" y="14239"/>
                  </a:lnTo>
                  <a:lnTo>
                    <a:pt x="765556" y="0"/>
                  </a:lnTo>
                  <a:cubicBezTo>
                    <a:pt x="868045" y="0"/>
                    <a:pt x="951103" y="93120"/>
                    <a:pt x="951103" y="208026"/>
                  </a:cubicBezTo>
                  <a:lnTo>
                    <a:pt x="938403" y="208026"/>
                  </a:lnTo>
                  <a:lnTo>
                    <a:pt x="951103" y="208026"/>
                  </a:lnTo>
                  <a:lnTo>
                    <a:pt x="951103" y="858303"/>
                  </a:lnTo>
                  <a:lnTo>
                    <a:pt x="938403" y="858303"/>
                  </a:lnTo>
                  <a:lnTo>
                    <a:pt x="951103" y="858303"/>
                  </a:lnTo>
                  <a:cubicBezTo>
                    <a:pt x="951103" y="973208"/>
                    <a:pt x="868045" y="1066329"/>
                    <a:pt x="765556" y="1066329"/>
                  </a:cubicBezTo>
                  <a:lnTo>
                    <a:pt x="765556" y="1052090"/>
                  </a:lnTo>
                  <a:lnTo>
                    <a:pt x="765556" y="1066329"/>
                  </a:lnTo>
                  <a:lnTo>
                    <a:pt x="185547" y="1066329"/>
                  </a:lnTo>
                  <a:lnTo>
                    <a:pt x="185547" y="1052090"/>
                  </a:lnTo>
                  <a:lnTo>
                    <a:pt x="185547" y="1066329"/>
                  </a:lnTo>
                  <a:cubicBezTo>
                    <a:pt x="83058" y="1066329"/>
                    <a:pt x="0" y="973208"/>
                    <a:pt x="0" y="858303"/>
                  </a:cubicBezTo>
                  <a:lnTo>
                    <a:pt x="0" y="208026"/>
                  </a:lnTo>
                  <a:lnTo>
                    <a:pt x="12700" y="208026"/>
                  </a:lnTo>
                  <a:lnTo>
                    <a:pt x="0" y="208026"/>
                  </a:lnTo>
                  <a:moveTo>
                    <a:pt x="25400" y="208026"/>
                  </a:moveTo>
                  <a:lnTo>
                    <a:pt x="25400" y="858303"/>
                  </a:lnTo>
                  <a:lnTo>
                    <a:pt x="12700" y="858303"/>
                  </a:lnTo>
                  <a:lnTo>
                    <a:pt x="25400" y="858303"/>
                  </a:lnTo>
                  <a:cubicBezTo>
                    <a:pt x="25400" y="957403"/>
                    <a:pt x="97028" y="1037851"/>
                    <a:pt x="185547" y="1037851"/>
                  </a:cubicBezTo>
                  <a:lnTo>
                    <a:pt x="765556" y="1037851"/>
                  </a:lnTo>
                  <a:cubicBezTo>
                    <a:pt x="853948" y="1037851"/>
                    <a:pt x="925703" y="957546"/>
                    <a:pt x="925703" y="858303"/>
                  </a:cubicBezTo>
                  <a:lnTo>
                    <a:pt x="925703" y="208026"/>
                  </a:lnTo>
                  <a:cubicBezTo>
                    <a:pt x="925703" y="108783"/>
                    <a:pt x="854075" y="28477"/>
                    <a:pt x="765556" y="28477"/>
                  </a:cubicBezTo>
                  <a:lnTo>
                    <a:pt x="185547" y="28477"/>
                  </a:lnTo>
                  <a:lnTo>
                    <a:pt x="185547" y="14239"/>
                  </a:lnTo>
                  <a:lnTo>
                    <a:pt x="185547" y="28477"/>
                  </a:lnTo>
                  <a:cubicBezTo>
                    <a:pt x="97028" y="28477"/>
                    <a:pt x="25400" y="108783"/>
                    <a:pt x="25400" y="20802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16782" y="4675371"/>
            <a:ext cx="835351" cy="835351"/>
            <a:chOff x="0" y="0"/>
            <a:chExt cx="951112" cy="9511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15213" y="8876733"/>
            <a:ext cx="830304" cy="930895"/>
            <a:chOff x="0" y="0"/>
            <a:chExt cx="1107072" cy="124119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107072" cy="1241193"/>
              <a:chOff x="0" y="0"/>
              <a:chExt cx="951112" cy="106633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2700" y="14239"/>
                <a:ext cx="925703" cy="1037851"/>
              </a:xfrm>
              <a:custGeom>
                <a:avLst/>
                <a:gdLst/>
                <a:ahLst/>
                <a:cxnLst/>
                <a:rect r="r" b="b" t="t" l="l"/>
                <a:pathLst>
                  <a:path h="1037851" w="925703">
                    <a:moveTo>
                      <a:pt x="0" y="193787"/>
                    </a:moveTo>
                    <a:cubicBezTo>
                      <a:pt x="0" y="86713"/>
                      <a:pt x="77343" y="0"/>
                      <a:pt x="172847" y="0"/>
                    </a:cubicBezTo>
                    <a:lnTo>
                      <a:pt x="752856" y="0"/>
                    </a:lnTo>
                    <a:cubicBezTo>
                      <a:pt x="848360" y="0"/>
                      <a:pt x="925703" y="86713"/>
                      <a:pt x="925703" y="193787"/>
                    </a:cubicBezTo>
                    <a:lnTo>
                      <a:pt x="925703" y="844064"/>
                    </a:lnTo>
                    <a:cubicBezTo>
                      <a:pt x="925703" y="951138"/>
                      <a:pt x="848360" y="1037851"/>
                      <a:pt x="752856" y="1037851"/>
                    </a:cubicBezTo>
                    <a:lnTo>
                      <a:pt x="172847" y="1037851"/>
                    </a:lnTo>
                    <a:cubicBezTo>
                      <a:pt x="77343" y="1037851"/>
                      <a:pt x="0" y="951138"/>
                      <a:pt x="0" y="844064"/>
                    </a:cubicBezTo>
                    <a:close/>
                  </a:path>
                </a:pathLst>
              </a:custGeom>
              <a:solidFill>
                <a:srgbClr val="003180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51103" cy="1066329"/>
              </a:xfrm>
              <a:custGeom>
                <a:avLst/>
                <a:gdLst/>
                <a:ahLst/>
                <a:cxnLst/>
                <a:rect r="r" b="b" t="t" l="l"/>
                <a:pathLst>
                  <a:path h="1066329" w="951103">
                    <a:moveTo>
                      <a:pt x="0" y="208026"/>
                    </a:moveTo>
                    <a:cubicBezTo>
                      <a:pt x="0" y="93120"/>
                      <a:pt x="83058" y="0"/>
                      <a:pt x="185547" y="0"/>
                    </a:cubicBezTo>
                    <a:lnTo>
                      <a:pt x="765556" y="0"/>
                    </a:lnTo>
                    <a:lnTo>
                      <a:pt x="765556" y="14239"/>
                    </a:lnTo>
                    <a:lnTo>
                      <a:pt x="765556" y="0"/>
                    </a:lnTo>
                    <a:lnTo>
                      <a:pt x="765556" y="14239"/>
                    </a:lnTo>
                    <a:lnTo>
                      <a:pt x="765556" y="0"/>
                    </a:lnTo>
                    <a:cubicBezTo>
                      <a:pt x="868045" y="0"/>
                      <a:pt x="951103" y="93120"/>
                      <a:pt x="951103" y="208026"/>
                    </a:cubicBezTo>
                    <a:lnTo>
                      <a:pt x="938403" y="208026"/>
                    </a:lnTo>
                    <a:lnTo>
                      <a:pt x="951103" y="208026"/>
                    </a:lnTo>
                    <a:lnTo>
                      <a:pt x="951103" y="858303"/>
                    </a:lnTo>
                    <a:lnTo>
                      <a:pt x="938403" y="858303"/>
                    </a:lnTo>
                    <a:lnTo>
                      <a:pt x="951103" y="858303"/>
                    </a:lnTo>
                    <a:cubicBezTo>
                      <a:pt x="951103" y="973208"/>
                      <a:pt x="868045" y="1066329"/>
                      <a:pt x="765556" y="1066329"/>
                    </a:cubicBezTo>
                    <a:lnTo>
                      <a:pt x="765556" y="1052090"/>
                    </a:lnTo>
                    <a:lnTo>
                      <a:pt x="765556" y="1066329"/>
                    </a:lnTo>
                    <a:lnTo>
                      <a:pt x="185547" y="1066329"/>
                    </a:lnTo>
                    <a:lnTo>
                      <a:pt x="185547" y="1052090"/>
                    </a:lnTo>
                    <a:lnTo>
                      <a:pt x="185547" y="1066329"/>
                    </a:lnTo>
                    <a:cubicBezTo>
                      <a:pt x="83058" y="1066329"/>
                      <a:pt x="0" y="973208"/>
                      <a:pt x="0" y="858303"/>
                    </a:cubicBezTo>
                    <a:lnTo>
                      <a:pt x="0" y="208026"/>
                    </a:lnTo>
                    <a:lnTo>
                      <a:pt x="12700" y="208026"/>
                    </a:lnTo>
                    <a:lnTo>
                      <a:pt x="0" y="208026"/>
                    </a:lnTo>
                    <a:moveTo>
                      <a:pt x="25400" y="208026"/>
                    </a:moveTo>
                    <a:lnTo>
                      <a:pt x="25400" y="858303"/>
                    </a:lnTo>
                    <a:lnTo>
                      <a:pt x="12700" y="858303"/>
                    </a:lnTo>
                    <a:lnTo>
                      <a:pt x="25400" y="858303"/>
                    </a:lnTo>
                    <a:cubicBezTo>
                      <a:pt x="25400" y="957403"/>
                      <a:pt x="97028" y="1037851"/>
                      <a:pt x="185547" y="1037851"/>
                    </a:cubicBezTo>
                    <a:lnTo>
                      <a:pt x="765556" y="1037851"/>
                    </a:lnTo>
                    <a:cubicBezTo>
                      <a:pt x="853948" y="1037851"/>
                      <a:pt x="925703" y="957546"/>
                      <a:pt x="925703" y="858303"/>
                    </a:cubicBezTo>
                    <a:lnTo>
                      <a:pt x="925703" y="208026"/>
                    </a:lnTo>
                    <a:cubicBezTo>
                      <a:pt x="925703" y="108783"/>
                      <a:pt x="854075" y="28477"/>
                      <a:pt x="765556" y="28477"/>
                    </a:cubicBezTo>
                    <a:lnTo>
                      <a:pt x="185547" y="28477"/>
                    </a:lnTo>
                    <a:lnTo>
                      <a:pt x="185547" y="14239"/>
                    </a:lnTo>
                    <a:lnTo>
                      <a:pt x="185547" y="28477"/>
                    </a:lnTo>
                    <a:cubicBezTo>
                      <a:pt x="97028" y="28477"/>
                      <a:pt x="25400" y="108783"/>
                      <a:pt x="25400" y="208026"/>
                    </a:cubicBezTo>
                    <a:close/>
                  </a:path>
                </a:pathLst>
              </a:custGeom>
              <a:solidFill>
                <a:srgbClr val="194A9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38312" y="270568"/>
              <a:ext cx="316208" cy="776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19"/>
                </a:lnSpc>
              </a:pPr>
              <a:r>
                <a:rPr lang="en-US" sz="4219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6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31425" y="1890899"/>
            <a:ext cx="838588" cy="838588"/>
            <a:chOff x="0" y="0"/>
            <a:chExt cx="951112" cy="9511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229850" y="6063275"/>
            <a:ext cx="838588" cy="940183"/>
            <a:chOff x="0" y="0"/>
            <a:chExt cx="1118117" cy="1253577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118117" cy="1253577"/>
              <a:chOff x="0" y="0"/>
              <a:chExt cx="951112" cy="106633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2700" y="14239"/>
                <a:ext cx="925703" cy="1037851"/>
              </a:xfrm>
              <a:custGeom>
                <a:avLst/>
                <a:gdLst/>
                <a:ahLst/>
                <a:cxnLst/>
                <a:rect r="r" b="b" t="t" l="l"/>
                <a:pathLst>
                  <a:path h="1037851" w="925703">
                    <a:moveTo>
                      <a:pt x="0" y="193787"/>
                    </a:moveTo>
                    <a:cubicBezTo>
                      <a:pt x="0" y="86713"/>
                      <a:pt x="77343" y="0"/>
                      <a:pt x="172847" y="0"/>
                    </a:cubicBezTo>
                    <a:lnTo>
                      <a:pt x="752856" y="0"/>
                    </a:lnTo>
                    <a:cubicBezTo>
                      <a:pt x="848360" y="0"/>
                      <a:pt x="925703" y="86713"/>
                      <a:pt x="925703" y="193787"/>
                    </a:cubicBezTo>
                    <a:lnTo>
                      <a:pt x="925703" y="844064"/>
                    </a:lnTo>
                    <a:cubicBezTo>
                      <a:pt x="925703" y="951138"/>
                      <a:pt x="848360" y="1037851"/>
                      <a:pt x="752856" y="1037851"/>
                    </a:cubicBezTo>
                    <a:lnTo>
                      <a:pt x="172847" y="1037851"/>
                    </a:lnTo>
                    <a:cubicBezTo>
                      <a:pt x="77343" y="1037851"/>
                      <a:pt x="0" y="951138"/>
                      <a:pt x="0" y="844064"/>
                    </a:cubicBezTo>
                    <a:close/>
                  </a:path>
                </a:pathLst>
              </a:custGeom>
              <a:solidFill>
                <a:srgbClr val="003180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951103" cy="1066329"/>
              </a:xfrm>
              <a:custGeom>
                <a:avLst/>
                <a:gdLst/>
                <a:ahLst/>
                <a:cxnLst/>
                <a:rect r="r" b="b" t="t" l="l"/>
                <a:pathLst>
                  <a:path h="1066329" w="951103">
                    <a:moveTo>
                      <a:pt x="0" y="208026"/>
                    </a:moveTo>
                    <a:cubicBezTo>
                      <a:pt x="0" y="93120"/>
                      <a:pt x="83058" y="0"/>
                      <a:pt x="185547" y="0"/>
                    </a:cubicBezTo>
                    <a:lnTo>
                      <a:pt x="765556" y="0"/>
                    </a:lnTo>
                    <a:lnTo>
                      <a:pt x="765556" y="14239"/>
                    </a:lnTo>
                    <a:lnTo>
                      <a:pt x="765556" y="0"/>
                    </a:lnTo>
                    <a:lnTo>
                      <a:pt x="765556" y="14239"/>
                    </a:lnTo>
                    <a:lnTo>
                      <a:pt x="765556" y="0"/>
                    </a:lnTo>
                    <a:cubicBezTo>
                      <a:pt x="868045" y="0"/>
                      <a:pt x="951103" y="93120"/>
                      <a:pt x="951103" y="208026"/>
                    </a:cubicBezTo>
                    <a:lnTo>
                      <a:pt x="938403" y="208026"/>
                    </a:lnTo>
                    <a:lnTo>
                      <a:pt x="951103" y="208026"/>
                    </a:lnTo>
                    <a:lnTo>
                      <a:pt x="951103" y="858303"/>
                    </a:lnTo>
                    <a:lnTo>
                      <a:pt x="938403" y="858303"/>
                    </a:lnTo>
                    <a:lnTo>
                      <a:pt x="951103" y="858303"/>
                    </a:lnTo>
                    <a:cubicBezTo>
                      <a:pt x="951103" y="973208"/>
                      <a:pt x="868045" y="1066329"/>
                      <a:pt x="765556" y="1066329"/>
                    </a:cubicBezTo>
                    <a:lnTo>
                      <a:pt x="765556" y="1052090"/>
                    </a:lnTo>
                    <a:lnTo>
                      <a:pt x="765556" y="1066329"/>
                    </a:lnTo>
                    <a:lnTo>
                      <a:pt x="185547" y="1066329"/>
                    </a:lnTo>
                    <a:lnTo>
                      <a:pt x="185547" y="1052090"/>
                    </a:lnTo>
                    <a:lnTo>
                      <a:pt x="185547" y="1066329"/>
                    </a:lnTo>
                    <a:cubicBezTo>
                      <a:pt x="83058" y="1066329"/>
                      <a:pt x="0" y="973208"/>
                      <a:pt x="0" y="858303"/>
                    </a:cubicBezTo>
                    <a:lnTo>
                      <a:pt x="0" y="208026"/>
                    </a:lnTo>
                    <a:lnTo>
                      <a:pt x="12700" y="208026"/>
                    </a:lnTo>
                    <a:lnTo>
                      <a:pt x="0" y="208026"/>
                    </a:lnTo>
                    <a:moveTo>
                      <a:pt x="25400" y="208026"/>
                    </a:moveTo>
                    <a:lnTo>
                      <a:pt x="25400" y="858303"/>
                    </a:lnTo>
                    <a:lnTo>
                      <a:pt x="12700" y="858303"/>
                    </a:lnTo>
                    <a:lnTo>
                      <a:pt x="25400" y="858303"/>
                    </a:lnTo>
                    <a:cubicBezTo>
                      <a:pt x="25400" y="957403"/>
                      <a:pt x="97028" y="1037851"/>
                      <a:pt x="185547" y="1037851"/>
                    </a:cubicBezTo>
                    <a:lnTo>
                      <a:pt x="765556" y="1037851"/>
                    </a:lnTo>
                    <a:cubicBezTo>
                      <a:pt x="853948" y="1037851"/>
                      <a:pt x="925703" y="957546"/>
                      <a:pt x="925703" y="858303"/>
                    </a:cubicBezTo>
                    <a:lnTo>
                      <a:pt x="925703" y="208026"/>
                    </a:lnTo>
                    <a:cubicBezTo>
                      <a:pt x="925703" y="108783"/>
                      <a:pt x="854075" y="28477"/>
                      <a:pt x="765556" y="28477"/>
                    </a:cubicBezTo>
                    <a:lnTo>
                      <a:pt x="185547" y="28477"/>
                    </a:lnTo>
                    <a:lnTo>
                      <a:pt x="185547" y="14239"/>
                    </a:lnTo>
                    <a:lnTo>
                      <a:pt x="185547" y="28477"/>
                    </a:lnTo>
                    <a:cubicBezTo>
                      <a:pt x="97028" y="28477"/>
                      <a:pt x="25400" y="108783"/>
                      <a:pt x="25400" y="208026"/>
                    </a:cubicBezTo>
                    <a:close/>
                  </a:path>
                </a:pathLst>
              </a:custGeom>
              <a:solidFill>
                <a:srgbClr val="194A99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119378" y="235658"/>
              <a:ext cx="956793" cy="78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1"/>
                </a:lnSpc>
              </a:pPr>
              <a:r>
                <a:rPr lang="en-US" sz="426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10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231425" y="4724206"/>
            <a:ext cx="838588" cy="838588"/>
            <a:chOff x="0" y="0"/>
            <a:chExt cx="1118117" cy="1118117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118117" cy="1118117"/>
              <a:chOff x="0" y="0"/>
              <a:chExt cx="951112" cy="95111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12700" y="12700"/>
                <a:ext cx="925703" cy="925703"/>
              </a:xfrm>
              <a:custGeom>
                <a:avLst/>
                <a:gdLst/>
                <a:ahLst/>
                <a:cxnLst/>
                <a:rect r="r" b="b" t="t" l="l"/>
                <a:pathLst>
                  <a:path h="925703" w="925703">
                    <a:moveTo>
                      <a:pt x="0" y="172847"/>
                    </a:moveTo>
                    <a:cubicBezTo>
                      <a:pt x="0" y="77343"/>
                      <a:pt x="77343" y="0"/>
                      <a:pt x="172847" y="0"/>
                    </a:cubicBezTo>
                    <a:lnTo>
                      <a:pt x="752856" y="0"/>
                    </a:lnTo>
                    <a:cubicBezTo>
                      <a:pt x="848360" y="0"/>
                      <a:pt x="925703" y="77343"/>
                      <a:pt x="925703" y="172847"/>
                    </a:cubicBezTo>
                    <a:lnTo>
                      <a:pt x="925703" y="752856"/>
                    </a:lnTo>
                    <a:cubicBezTo>
                      <a:pt x="925703" y="848360"/>
                      <a:pt x="848360" y="925703"/>
                      <a:pt x="752856" y="925703"/>
                    </a:cubicBezTo>
                    <a:lnTo>
                      <a:pt x="172847" y="925703"/>
                    </a:lnTo>
                    <a:cubicBezTo>
                      <a:pt x="77343" y="925703"/>
                      <a:pt x="0" y="848360"/>
                      <a:pt x="0" y="752856"/>
                    </a:cubicBezTo>
                    <a:close/>
                  </a:path>
                </a:pathLst>
              </a:custGeom>
              <a:solidFill>
                <a:srgbClr val="003180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51103" cy="951103"/>
              </a:xfrm>
              <a:custGeom>
                <a:avLst/>
                <a:gdLst/>
                <a:ahLst/>
                <a:cxnLst/>
                <a:rect r="r" b="b" t="t" l="l"/>
                <a:pathLst>
                  <a:path h="951103" w="951103">
                    <a:moveTo>
                      <a:pt x="0" y="185547"/>
                    </a:moveTo>
                    <a:cubicBezTo>
                      <a:pt x="0" y="83058"/>
                      <a:pt x="83058" y="0"/>
                      <a:pt x="185547" y="0"/>
                    </a:cubicBez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cubicBezTo>
                      <a:pt x="868045" y="0"/>
                      <a:pt x="951103" y="83058"/>
                      <a:pt x="951103" y="185547"/>
                    </a:cubicBezTo>
                    <a:lnTo>
                      <a:pt x="938403" y="185547"/>
                    </a:lnTo>
                    <a:lnTo>
                      <a:pt x="951103" y="185547"/>
                    </a:lnTo>
                    <a:lnTo>
                      <a:pt x="951103" y="765556"/>
                    </a:lnTo>
                    <a:lnTo>
                      <a:pt x="938403" y="765556"/>
                    </a:lnTo>
                    <a:lnTo>
                      <a:pt x="951103" y="765556"/>
                    </a:lnTo>
                    <a:cubicBezTo>
                      <a:pt x="951103" y="868045"/>
                      <a:pt x="868045" y="951103"/>
                      <a:pt x="765556" y="951103"/>
                    </a:cubicBezTo>
                    <a:lnTo>
                      <a:pt x="765556" y="938403"/>
                    </a:lnTo>
                    <a:lnTo>
                      <a:pt x="765556" y="951103"/>
                    </a:lnTo>
                    <a:lnTo>
                      <a:pt x="185547" y="951103"/>
                    </a:lnTo>
                    <a:lnTo>
                      <a:pt x="185547" y="938403"/>
                    </a:lnTo>
                    <a:lnTo>
                      <a:pt x="185547" y="951103"/>
                    </a:lnTo>
                    <a:cubicBezTo>
                      <a:pt x="83058" y="951103"/>
                      <a:pt x="0" y="868045"/>
                      <a:pt x="0" y="765556"/>
                    </a:cubicBezTo>
                    <a:lnTo>
                      <a:pt x="0" y="185547"/>
                    </a:lnTo>
                    <a:lnTo>
                      <a:pt x="12700" y="185547"/>
                    </a:lnTo>
                    <a:lnTo>
                      <a:pt x="0" y="185547"/>
                    </a:lnTo>
                    <a:moveTo>
                      <a:pt x="25400" y="185547"/>
                    </a:moveTo>
                    <a:lnTo>
                      <a:pt x="25400" y="765556"/>
                    </a:lnTo>
                    <a:lnTo>
                      <a:pt x="12700" y="765556"/>
                    </a:lnTo>
                    <a:lnTo>
                      <a:pt x="25400" y="765556"/>
                    </a:lnTo>
                    <a:cubicBezTo>
                      <a:pt x="25400" y="853948"/>
                      <a:pt x="97028" y="925703"/>
                      <a:pt x="185547" y="925703"/>
                    </a:cubicBezTo>
                    <a:lnTo>
                      <a:pt x="765556" y="925703"/>
                    </a:lnTo>
                    <a:cubicBezTo>
                      <a:pt x="853948" y="925703"/>
                      <a:pt x="925703" y="854075"/>
                      <a:pt x="925703" y="765556"/>
                    </a:cubicBezTo>
                    <a:lnTo>
                      <a:pt x="925703" y="185547"/>
                    </a:lnTo>
                    <a:cubicBezTo>
                      <a:pt x="925703" y="97028"/>
                      <a:pt x="854075" y="25400"/>
                      <a:pt x="765556" y="25400"/>
                    </a:cubicBezTo>
                    <a:lnTo>
                      <a:pt x="185547" y="25400"/>
                    </a:lnTo>
                    <a:lnTo>
                      <a:pt x="185547" y="12700"/>
                    </a:lnTo>
                    <a:lnTo>
                      <a:pt x="185547" y="25400"/>
                    </a:lnTo>
                    <a:cubicBezTo>
                      <a:pt x="97028" y="25400"/>
                      <a:pt x="25400" y="97028"/>
                      <a:pt x="25400" y="185547"/>
                    </a:cubicBezTo>
                    <a:close/>
                  </a:path>
                </a:pathLst>
              </a:custGeom>
              <a:solidFill>
                <a:srgbClr val="194A99"/>
              </a:solid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366343" y="204777"/>
              <a:ext cx="319363" cy="784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1"/>
                </a:lnSpc>
              </a:pPr>
              <a:r>
                <a:rPr lang="en-US" sz="426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9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231425" y="3270754"/>
            <a:ext cx="838588" cy="838588"/>
            <a:chOff x="0" y="0"/>
            <a:chExt cx="951112" cy="9511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231425" y="8812524"/>
            <a:ext cx="838588" cy="940183"/>
            <a:chOff x="0" y="0"/>
            <a:chExt cx="951112" cy="106633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12700" y="14239"/>
              <a:ext cx="925703" cy="1037851"/>
            </a:xfrm>
            <a:custGeom>
              <a:avLst/>
              <a:gdLst/>
              <a:ahLst/>
              <a:cxnLst/>
              <a:rect r="r" b="b" t="t" l="l"/>
              <a:pathLst>
                <a:path h="1037851" w="925703">
                  <a:moveTo>
                    <a:pt x="0" y="193787"/>
                  </a:moveTo>
                  <a:cubicBezTo>
                    <a:pt x="0" y="8671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86713"/>
                    <a:pt x="925703" y="193787"/>
                  </a:cubicBezTo>
                  <a:lnTo>
                    <a:pt x="925703" y="844064"/>
                  </a:lnTo>
                  <a:cubicBezTo>
                    <a:pt x="925703" y="951138"/>
                    <a:pt x="848360" y="1037851"/>
                    <a:pt x="752856" y="1037851"/>
                  </a:cubicBezTo>
                  <a:lnTo>
                    <a:pt x="172847" y="1037851"/>
                  </a:lnTo>
                  <a:cubicBezTo>
                    <a:pt x="77343" y="1037851"/>
                    <a:pt x="0" y="951138"/>
                    <a:pt x="0" y="844064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51103" cy="1066329"/>
            </a:xfrm>
            <a:custGeom>
              <a:avLst/>
              <a:gdLst/>
              <a:ahLst/>
              <a:cxnLst/>
              <a:rect r="r" b="b" t="t" l="l"/>
              <a:pathLst>
                <a:path h="1066329" w="951103">
                  <a:moveTo>
                    <a:pt x="0" y="208026"/>
                  </a:moveTo>
                  <a:cubicBezTo>
                    <a:pt x="0" y="93120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4239"/>
                  </a:lnTo>
                  <a:lnTo>
                    <a:pt x="765556" y="0"/>
                  </a:lnTo>
                  <a:lnTo>
                    <a:pt x="765556" y="14239"/>
                  </a:lnTo>
                  <a:lnTo>
                    <a:pt x="765556" y="0"/>
                  </a:lnTo>
                  <a:cubicBezTo>
                    <a:pt x="868045" y="0"/>
                    <a:pt x="951103" y="93120"/>
                    <a:pt x="951103" y="208026"/>
                  </a:cubicBezTo>
                  <a:lnTo>
                    <a:pt x="938403" y="208026"/>
                  </a:lnTo>
                  <a:lnTo>
                    <a:pt x="951103" y="208026"/>
                  </a:lnTo>
                  <a:lnTo>
                    <a:pt x="951103" y="858303"/>
                  </a:lnTo>
                  <a:lnTo>
                    <a:pt x="938403" y="858303"/>
                  </a:lnTo>
                  <a:lnTo>
                    <a:pt x="951103" y="858303"/>
                  </a:lnTo>
                  <a:cubicBezTo>
                    <a:pt x="951103" y="973208"/>
                    <a:pt x="868045" y="1066329"/>
                    <a:pt x="765556" y="1066329"/>
                  </a:cubicBezTo>
                  <a:lnTo>
                    <a:pt x="765556" y="1052090"/>
                  </a:lnTo>
                  <a:lnTo>
                    <a:pt x="765556" y="1066329"/>
                  </a:lnTo>
                  <a:lnTo>
                    <a:pt x="185547" y="1066329"/>
                  </a:lnTo>
                  <a:lnTo>
                    <a:pt x="185547" y="1052090"/>
                  </a:lnTo>
                  <a:lnTo>
                    <a:pt x="185547" y="1066329"/>
                  </a:lnTo>
                  <a:cubicBezTo>
                    <a:pt x="83058" y="1066329"/>
                    <a:pt x="0" y="973208"/>
                    <a:pt x="0" y="858303"/>
                  </a:cubicBezTo>
                  <a:lnTo>
                    <a:pt x="0" y="208026"/>
                  </a:lnTo>
                  <a:lnTo>
                    <a:pt x="12700" y="208026"/>
                  </a:lnTo>
                  <a:lnTo>
                    <a:pt x="0" y="208026"/>
                  </a:lnTo>
                  <a:moveTo>
                    <a:pt x="25400" y="208026"/>
                  </a:moveTo>
                  <a:lnTo>
                    <a:pt x="25400" y="858303"/>
                  </a:lnTo>
                  <a:lnTo>
                    <a:pt x="12700" y="858303"/>
                  </a:lnTo>
                  <a:lnTo>
                    <a:pt x="25400" y="858303"/>
                  </a:lnTo>
                  <a:cubicBezTo>
                    <a:pt x="25400" y="957403"/>
                    <a:pt x="97028" y="1037851"/>
                    <a:pt x="185547" y="1037851"/>
                  </a:cubicBezTo>
                  <a:lnTo>
                    <a:pt x="765556" y="1037851"/>
                  </a:lnTo>
                  <a:cubicBezTo>
                    <a:pt x="853948" y="1037851"/>
                    <a:pt x="925703" y="957546"/>
                    <a:pt x="925703" y="858303"/>
                  </a:cubicBezTo>
                  <a:lnTo>
                    <a:pt x="925703" y="208026"/>
                  </a:lnTo>
                  <a:cubicBezTo>
                    <a:pt x="925703" y="108783"/>
                    <a:pt x="854075" y="28477"/>
                    <a:pt x="765556" y="28477"/>
                  </a:cubicBezTo>
                  <a:lnTo>
                    <a:pt x="185547" y="28477"/>
                  </a:lnTo>
                  <a:lnTo>
                    <a:pt x="185547" y="14239"/>
                  </a:lnTo>
                  <a:lnTo>
                    <a:pt x="185547" y="28477"/>
                  </a:lnTo>
                  <a:cubicBezTo>
                    <a:pt x="97028" y="28477"/>
                    <a:pt x="25400" y="108783"/>
                    <a:pt x="25400" y="208026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0233001" y="7473455"/>
            <a:ext cx="838588" cy="838588"/>
            <a:chOff x="0" y="0"/>
            <a:chExt cx="951112" cy="95111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1028700" y="-21272"/>
            <a:ext cx="4174629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Content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15159" y="2092148"/>
            <a:ext cx="238597" cy="46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424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403188" y="2068074"/>
            <a:ext cx="2270206" cy="56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45"/>
              </a:lnSpc>
              <a:spcBef>
                <a:spcPct val="0"/>
              </a:spcBef>
            </a:pPr>
            <a:r>
              <a:rPr lang="en-US" b="true" sz="4245" strike="noStrike" u="non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Abstract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65798" y="3444633"/>
            <a:ext cx="238597" cy="56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424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425088" y="3445297"/>
            <a:ext cx="3476714" cy="56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45"/>
              </a:lnSpc>
              <a:spcBef>
                <a:spcPct val="0"/>
              </a:spcBef>
            </a:pPr>
            <a:r>
              <a:rPr lang="en-US" b="true" sz="4245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Introduction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82252" y="7659509"/>
            <a:ext cx="238597" cy="56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424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65798" y="6250631"/>
            <a:ext cx="238597" cy="56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424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582252" y="4847632"/>
            <a:ext cx="238597" cy="56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424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403188" y="4745752"/>
            <a:ext cx="5506982" cy="82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3"/>
              </a:lnSpc>
            </a:pPr>
            <a:r>
              <a:rPr lang="en-US" sz="2949" spc="224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Challenges with </a:t>
            </a:r>
          </a:p>
          <a:p>
            <a:pPr algn="l" marL="0" indent="0" lvl="0">
              <a:lnSpc>
                <a:spcPts val="3303"/>
              </a:lnSpc>
            </a:pPr>
            <a:r>
              <a:rPr lang="en-US" b="true" sz="2949" spc="224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Traditional Dustbins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386735" y="6117878"/>
            <a:ext cx="5523436" cy="9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5"/>
              </a:lnSpc>
            </a:pPr>
            <a:r>
              <a:rPr lang="en-US" b="true" sz="3208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Why Need of Smart Dustbin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375947" y="7539002"/>
            <a:ext cx="4627802" cy="9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3208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What is a Smart </a:t>
            </a:r>
          </a:p>
          <a:p>
            <a:pPr algn="l" marL="0" indent="0" lvl="0">
              <a:lnSpc>
                <a:spcPts val="3625"/>
              </a:lnSpc>
            </a:pPr>
            <a:r>
              <a:rPr lang="en-US" b="true" sz="3208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Dustbin?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2380319" y="9017276"/>
            <a:ext cx="5529852" cy="43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3360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Smart Dustbin Evolution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506182" y="2063532"/>
            <a:ext cx="239522" cy="56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2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7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479433" y="3443387"/>
            <a:ext cx="342573" cy="56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2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8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342549" y="1926523"/>
            <a:ext cx="4053453" cy="83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1"/>
              </a:lnSpc>
              <a:spcBef>
                <a:spcPct val="0"/>
              </a:spcBef>
            </a:pPr>
            <a:r>
              <a:rPr lang="en-US" b="true" sz="3221" strike="noStrike" u="non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Key Features in our </a:t>
            </a:r>
          </a:p>
          <a:p>
            <a:pPr algn="just" marL="0" indent="0" lvl="0">
              <a:lnSpc>
                <a:spcPts val="3221"/>
              </a:lnSpc>
              <a:spcBef>
                <a:spcPct val="0"/>
              </a:spcBef>
            </a:pPr>
            <a:r>
              <a:rPr lang="en-US" b="true" sz="3221" strike="noStrike" u="non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Smart Dustbins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301256" y="3525814"/>
            <a:ext cx="5661440" cy="43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4"/>
              </a:lnSpc>
              <a:spcBef>
                <a:spcPct val="0"/>
              </a:spcBef>
            </a:pPr>
            <a:r>
              <a:rPr lang="en-US" b="true" sz="3394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Technological Integration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1350808" y="4924258"/>
            <a:ext cx="2888595" cy="52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4"/>
              </a:lnSpc>
              <a:spcBef>
                <a:spcPct val="0"/>
              </a:spcBef>
            </a:pPr>
            <a:r>
              <a:rPr lang="en-US" b="true" sz="3914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Advantages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1396166" y="6302565"/>
            <a:ext cx="3629810" cy="52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4"/>
              </a:lnSpc>
              <a:spcBef>
                <a:spcPct val="0"/>
              </a:spcBef>
            </a:pPr>
            <a:r>
              <a:rPr lang="en-US" b="true" sz="3914" strike="noStrike" u="non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Disadvantages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291922" y="9008317"/>
            <a:ext cx="717595" cy="56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2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12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398689" y="7622582"/>
            <a:ext cx="560680" cy="56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26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11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352383" y="7673507"/>
            <a:ext cx="2888595" cy="52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4"/>
              </a:lnSpc>
              <a:spcBef>
                <a:spcPct val="0"/>
              </a:spcBef>
            </a:pPr>
            <a:r>
              <a:rPr lang="en-US" b="true" sz="3914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Conclusion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397741" y="9051814"/>
            <a:ext cx="3629810" cy="52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4"/>
              </a:lnSpc>
              <a:spcBef>
                <a:spcPct val="0"/>
              </a:spcBef>
            </a:pPr>
            <a:r>
              <a:rPr lang="en-US" b="true" sz="3914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Reference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296546" cy="10287000"/>
          </a:xfrm>
          <a:custGeom>
            <a:avLst/>
            <a:gdLst/>
            <a:ahLst/>
            <a:cxnLst/>
            <a:rect r="r" b="b" t="t" l="l"/>
            <a:pathLst>
              <a:path h="10287000" w="6296546">
                <a:moveTo>
                  <a:pt x="0" y="0"/>
                </a:moveTo>
                <a:lnTo>
                  <a:pt x="6296546" y="0"/>
                </a:lnTo>
                <a:lnTo>
                  <a:pt x="62965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817" t="0" r="-3455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55882" y="353219"/>
            <a:ext cx="4634954" cy="131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7"/>
              </a:lnSpc>
            </a:pPr>
            <a:r>
              <a:rPr lang="en-US" sz="83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Abstract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59637" y="2535284"/>
            <a:ext cx="10116430" cy="610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2986" indent="-416493" lvl="1">
              <a:lnSpc>
                <a:spcPts val="4807"/>
              </a:lnSpc>
              <a:buFont typeface="Arial"/>
              <a:buChar char="•"/>
            </a:pPr>
            <a:r>
              <a:rPr lang="en-US" b="true" sz="3858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The Smart Dustbin is an innovative solution .</a:t>
            </a:r>
          </a:p>
          <a:p>
            <a:pPr algn="l" marL="0" indent="0" lvl="0">
              <a:lnSpc>
                <a:spcPts val="4808"/>
              </a:lnSpc>
              <a:spcBef>
                <a:spcPct val="0"/>
              </a:spcBef>
            </a:pPr>
          </a:p>
          <a:p>
            <a:pPr algn="l" marL="832986" indent="-416493" lvl="1">
              <a:lnSpc>
                <a:spcPts val="4807"/>
              </a:lnSpc>
              <a:buFont typeface="Arial"/>
              <a:buChar char="•"/>
            </a:pPr>
            <a:r>
              <a:rPr lang="en-US" b="true" sz="3858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IoT connectivity enables optimized waste collection routes.</a:t>
            </a:r>
          </a:p>
          <a:p>
            <a:pPr algn="l" marL="0" indent="0" lvl="0">
              <a:lnSpc>
                <a:spcPts val="4808"/>
              </a:lnSpc>
              <a:spcBef>
                <a:spcPct val="0"/>
              </a:spcBef>
            </a:pPr>
          </a:p>
          <a:p>
            <a:pPr algn="l" marL="832986" indent="-416493" lvl="1">
              <a:lnSpc>
                <a:spcPts val="4807"/>
              </a:lnSpc>
              <a:buFont typeface="Arial"/>
              <a:buChar char="•"/>
            </a:pPr>
            <a:r>
              <a:rPr lang="en-US" b="true" sz="3858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Smart bins, powered by solar energy.</a:t>
            </a:r>
          </a:p>
          <a:p>
            <a:pPr algn="l">
              <a:lnSpc>
                <a:spcPts val="4807"/>
              </a:lnSpc>
            </a:pPr>
          </a:p>
          <a:p>
            <a:pPr algn="l" marL="832986" indent="-416493" lvl="1">
              <a:lnSpc>
                <a:spcPts val="4808"/>
              </a:lnSpc>
              <a:buFont typeface="Arial"/>
              <a:buChar char="•"/>
            </a:pPr>
            <a:r>
              <a:rPr lang="en-US" b="true" sz="3858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</a:t>
            </a:r>
            <a:r>
              <a:rPr lang="en-US" b="true" sz="3858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mproving efficiency and hygiene in urban areas.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7005" y="5114925"/>
            <a:ext cx="1946672" cy="12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b="true" sz="3858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Smart </a:t>
            </a:r>
          </a:p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b="true" sz="3858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Dustbin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046" y="1430849"/>
            <a:ext cx="9269909" cy="269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7"/>
              </a:lnSpc>
            </a:pPr>
            <a:r>
              <a:rPr lang="en-US" sz="83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of Smart Dustbin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5492949"/>
            <a:ext cx="9444198" cy="248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8647" indent="-424324" lvl="1">
              <a:lnSpc>
                <a:spcPts val="48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30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Smart dustbins integrate IoT and sensor technology for real-time waste monitoring, segregation, and automated disposal.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046" y="1348234"/>
            <a:ext cx="9269909" cy="195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Challenges with Traditional Dustbins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0802" y="4250879"/>
            <a:ext cx="892621" cy="892621"/>
            <a:chOff x="0" y="0"/>
            <a:chExt cx="1190162" cy="119016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90162" cy="1190162"/>
              <a:chOff x="0" y="0"/>
              <a:chExt cx="951112" cy="95111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925703" cy="925703"/>
              </a:xfrm>
              <a:custGeom>
                <a:avLst/>
                <a:gdLst/>
                <a:ahLst/>
                <a:cxnLst/>
                <a:rect r="r" b="b" t="t" l="l"/>
                <a:pathLst>
                  <a:path h="925703" w="925703">
                    <a:moveTo>
                      <a:pt x="0" y="172847"/>
                    </a:moveTo>
                    <a:cubicBezTo>
                      <a:pt x="0" y="77343"/>
                      <a:pt x="77343" y="0"/>
                      <a:pt x="172847" y="0"/>
                    </a:cubicBezTo>
                    <a:lnTo>
                      <a:pt x="752856" y="0"/>
                    </a:lnTo>
                    <a:cubicBezTo>
                      <a:pt x="848360" y="0"/>
                      <a:pt x="925703" y="77343"/>
                      <a:pt x="925703" y="172847"/>
                    </a:cubicBezTo>
                    <a:lnTo>
                      <a:pt x="925703" y="752856"/>
                    </a:lnTo>
                    <a:cubicBezTo>
                      <a:pt x="925703" y="848360"/>
                      <a:pt x="848360" y="925703"/>
                      <a:pt x="752856" y="925703"/>
                    </a:cubicBezTo>
                    <a:lnTo>
                      <a:pt x="172847" y="925703"/>
                    </a:lnTo>
                    <a:cubicBezTo>
                      <a:pt x="77343" y="925703"/>
                      <a:pt x="0" y="848360"/>
                      <a:pt x="0" y="752856"/>
                    </a:cubicBezTo>
                    <a:close/>
                  </a:path>
                </a:pathLst>
              </a:custGeom>
              <a:solidFill>
                <a:srgbClr val="00318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51103" cy="951103"/>
              </a:xfrm>
              <a:custGeom>
                <a:avLst/>
                <a:gdLst/>
                <a:ahLst/>
                <a:cxnLst/>
                <a:rect r="r" b="b" t="t" l="l"/>
                <a:pathLst>
                  <a:path h="951103" w="951103">
                    <a:moveTo>
                      <a:pt x="0" y="185547"/>
                    </a:moveTo>
                    <a:cubicBezTo>
                      <a:pt x="0" y="83058"/>
                      <a:pt x="83058" y="0"/>
                      <a:pt x="185547" y="0"/>
                    </a:cubicBez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cubicBezTo>
                      <a:pt x="868045" y="0"/>
                      <a:pt x="951103" y="83058"/>
                      <a:pt x="951103" y="185547"/>
                    </a:cubicBezTo>
                    <a:lnTo>
                      <a:pt x="938403" y="185547"/>
                    </a:lnTo>
                    <a:lnTo>
                      <a:pt x="951103" y="185547"/>
                    </a:lnTo>
                    <a:lnTo>
                      <a:pt x="951103" y="765556"/>
                    </a:lnTo>
                    <a:lnTo>
                      <a:pt x="938403" y="765556"/>
                    </a:lnTo>
                    <a:lnTo>
                      <a:pt x="951103" y="765556"/>
                    </a:lnTo>
                    <a:cubicBezTo>
                      <a:pt x="951103" y="868045"/>
                      <a:pt x="868045" y="951103"/>
                      <a:pt x="765556" y="951103"/>
                    </a:cubicBezTo>
                    <a:lnTo>
                      <a:pt x="765556" y="938403"/>
                    </a:lnTo>
                    <a:lnTo>
                      <a:pt x="765556" y="951103"/>
                    </a:lnTo>
                    <a:lnTo>
                      <a:pt x="185547" y="951103"/>
                    </a:lnTo>
                    <a:lnTo>
                      <a:pt x="185547" y="938403"/>
                    </a:lnTo>
                    <a:lnTo>
                      <a:pt x="185547" y="951103"/>
                    </a:lnTo>
                    <a:cubicBezTo>
                      <a:pt x="83058" y="951103"/>
                      <a:pt x="0" y="868045"/>
                      <a:pt x="0" y="765556"/>
                    </a:cubicBezTo>
                    <a:lnTo>
                      <a:pt x="0" y="185547"/>
                    </a:lnTo>
                    <a:lnTo>
                      <a:pt x="12700" y="185547"/>
                    </a:lnTo>
                    <a:lnTo>
                      <a:pt x="0" y="185547"/>
                    </a:lnTo>
                    <a:moveTo>
                      <a:pt x="25400" y="185547"/>
                    </a:moveTo>
                    <a:lnTo>
                      <a:pt x="25400" y="765556"/>
                    </a:lnTo>
                    <a:lnTo>
                      <a:pt x="12700" y="765556"/>
                    </a:lnTo>
                    <a:lnTo>
                      <a:pt x="25400" y="765556"/>
                    </a:lnTo>
                    <a:cubicBezTo>
                      <a:pt x="25400" y="853948"/>
                      <a:pt x="97028" y="925703"/>
                      <a:pt x="185547" y="925703"/>
                    </a:cubicBezTo>
                    <a:lnTo>
                      <a:pt x="765556" y="925703"/>
                    </a:lnTo>
                    <a:cubicBezTo>
                      <a:pt x="853948" y="925703"/>
                      <a:pt x="925703" y="854075"/>
                      <a:pt x="925703" y="765556"/>
                    </a:cubicBezTo>
                    <a:lnTo>
                      <a:pt x="925703" y="185547"/>
                    </a:lnTo>
                    <a:cubicBezTo>
                      <a:pt x="925703" y="97028"/>
                      <a:pt x="854075" y="25400"/>
                      <a:pt x="765556" y="25400"/>
                    </a:cubicBezTo>
                    <a:lnTo>
                      <a:pt x="185547" y="25400"/>
                    </a:lnTo>
                    <a:lnTo>
                      <a:pt x="185547" y="12700"/>
                    </a:lnTo>
                    <a:lnTo>
                      <a:pt x="185547" y="25400"/>
                    </a:lnTo>
                    <a:cubicBezTo>
                      <a:pt x="97028" y="25400"/>
                      <a:pt x="25400" y="97028"/>
                      <a:pt x="25400" y="185547"/>
                    </a:cubicBezTo>
                    <a:close/>
                  </a:path>
                </a:pathLst>
              </a:custGeom>
              <a:solidFill>
                <a:srgbClr val="194A9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425111" y="294557"/>
              <a:ext cx="339940" cy="686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36"/>
                </a:lnSpc>
              </a:pPr>
              <a:r>
                <a:rPr lang="en-US" sz="4536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82850" y="4115544"/>
            <a:ext cx="8878792" cy="5030305"/>
            <a:chOff x="0" y="0"/>
            <a:chExt cx="11838390" cy="670707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524070" cy="65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199" b="true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Manual Operation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88088"/>
              <a:ext cx="11838390" cy="62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1"/>
                </a:lnSpc>
              </a:pPr>
              <a:r>
                <a:rPr lang="en-US" sz="2574" b="true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Hygiene issues and lack of real-time monitoring.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280472"/>
              <a:ext cx="5524070" cy="65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199" b="true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Overflowing Bins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078086"/>
              <a:ext cx="11838390" cy="1338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1"/>
                </a:lnSpc>
              </a:pPr>
              <a:r>
                <a:rPr lang="en-US" sz="2574" b="true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No alert systems for full bins leading to waste buildup.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281670"/>
              <a:ext cx="5524070" cy="65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199" b="true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Odor Issues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079282"/>
              <a:ext cx="11838390" cy="62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1"/>
                </a:lnSpc>
              </a:pPr>
              <a:r>
                <a:rPr lang="en-US" sz="2574" b="true">
                  <a:solidFill>
                    <a:srgbClr val="E2E6E9"/>
                  </a:solidFill>
                  <a:latin typeface="Merriweather Bold"/>
                  <a:ea typeface="Merriweather Bold"/>
                  <a:cs typeface="Merriweather Bold"/>
                  <a:sym typeface="Merriweather Bold"/>
                </a:rPr>
                <a:t>Spread of unpleasant odors from traditional dustbins.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0424" y="6283479"/>
            <a:ext cx="793377" cy="793377"/>
            <a:chOff x="0" y="0"/>
            <a:chExt cx="1057836" cy="105783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057836" cy="1057836"/>
              <a:chOff x="0" y="0"/>
              <a:chExt cx="951112" cy="95111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2700" y="12700"/>
                <a:ext cx="925703" cy="925703"/>
              </a:xfrm>
              <a:custGeom>
                <a:avLst/>
                <a:gdLst/>
                <a:ahLst/>
                <a:cxnLst/>
                <a:rect r="r" b="b" t="t" l="l"/>
                <a:pathLst>
                  <a:path h="925703" w="925703">
                    <a:moveTo>
                      <a:pt x="0" y="172847"/>
                    </a:moveTo>
                    <a:cubicBezTo>
                      <a:pt x="0" y="77343"/>
                      <a:pt x="77343" y="0"/>
                      <a:pt x="172847" y="0"/>
                    </a:cubicBezTo>
                    <a:lnTo>
                      <a:pt x="752856" y="0"/>
                    </a:lnTo>
                    <a:cubicBezTo>
                      <a:pt x="848360" y="0"/>
                      <a:pt x="925703" y="77343"/>
                      <a:pt x="925703" y="172847"/>
                    </a:cubicBezTo>
                    <a:lnTo>
                      <a:pt x="925703" y="752856"/>
                    </a:lnTo>
                    <a:cubicBezTo>
                      <a:pt x="925703" y="848360"/>
                      <a:pt x="848360" y="925703"/>
                      <a:pt x="752856" y="925703"/>
                    </a:cubicBezTo>
                    <a:lnTo>
                      <a:pt x="172847" y="925703"/>
                    </a:lnTo>
                    <a:cubicBezTo>
                      <a:pt x="77343" y="925703"/>
                      <a:pt x="0" y="848360"/>
                      <a:pt x="0" y="752856"/>
                    </a:cubicBezTo>
                    <a:close/>
                  </a:path>
                </a:pathLst>
              </a:custGeom>
              <a:solidFill>
                <a:srgbClr val="003180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51103" cy="951103"/>
              </a:xfrm>
              <a:custGeom>
                <a:avLst/>
                <a:gdLst/>
                <a:ahLst/>
                <a:cxnLst/>
                <a:rect r="r" b="b" t="t" l="l"/>
                <a:pathLst>
                  <a:path h="951103" w="951103">
                    <a:moveTo>
                      <a:pt x="0" y="185547"/>
                    </a:moveTo>
                    <a:cubicBezTo>
                      <a:pt x="0" y="83058"/>
                      <a:pt x="83058" y="0"/>
                      <a:pt x="185547" y="0"/>
                    </a:cubicBez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cubicBezTo>
                      <a:pt x="868045" y="0"/>
                      <a:pt x="951103" y="83058"/>
                      <a:pt x="951103" y="185547"/>
                    </a:cubicBezTo>
                    <a:lnTo>
                      <a:pt x="938403" y="185547"/>
                    </a:lnTo>
                    <a:lnTo>
                      <a:pt x="951103" y="185547"/>
                    </a:lnTo>
                    <a:lnTo>
                      <a:pt x="951103" y="765556"/>
                    </a:lnTo>
                    <a:lnTo>
                      <a:pt x="938403" y="765556"/>
                    </a:lnTo>
                    <a:lnTo>
                      <a:pt x="951103" y="765556"/>
                    </a:lnTo>
                    <a:cubicBezTo>
                      <a:pt x="951103" y="868045"/>
                      <a:pt x="868045" y="951103"/>
                      <a:pt x="765556" y="951103"/>
                    </a:cubicBezTo>
                    <a:lnTo>
                      <a:pt x="765556" y="938403"/>
                    </a:lnTo>
                    <a:lnTo>
                      <a:pt x="765556" y="951103"/>
                    </a:lnTo>
                    <a:lnTo>
                      <a:pt x="185547" y="951103"/>
                    </a:lnTo>
                    <a:lnTo>
                      <a:pt x="185547" y="938403"/>
                    </a:lnTo>
                    <a:lnTo>
                      <a:pt x="185547" y="951103"/>
                    </a:lnTo>
                    <a:cubicBezTo>
                      <a:pt x="83058" y="951103"/>
                      <a:pt x="0" y="868045"/>
                      <a:pt x="0" y="765556"/>
                    </a:cubicBezTo>
                    <a:lnTo>
                      <a:pt x="0" y="185547"/>
                    </a:lnTo>
                    <a:lnTo>
                      <a:pt x="12700" y="185547"/>
                    </a:lnTo>
                    <a:lnTo>
                      <a:pt x="0" y="185547"/>
                    </a:lnTo>
                    <a:moveTo>
                      <a:pt x="25400" y="185547"/>
                    </a:moveTo>
                    <a:lnTo>
                      <a:pt x="25400" y="765556"/>
                    </a:lnTo>
                    <a:lnTo>
                      <a:pt x="12700" y="765556"/>
                    </a:lnTo>
                    <a:lnTo>
                      <a:pt x="25400" y="765556"/>
                    </a:lnTo>
                    <a:cubicBezTo>
                      <a:pt x="25400" y="853948"/>
                      <a:pt x="97028" y="925703"/>
                      <a:pt x="185547" y="925703"/>
                    </a:cubicBezTo>
                    <a:lnTo>
                      <a:pt x="765556" y="925703"/>
                    </a:lnTo>
                    <a:cubicBezTo>
                      <a:pt x="853948" y="925703"/>
                      <a:pt x="925703" y="854075"/>
                      <a:pt x="925703" y="765556"/>
                    </a:cubicBezTo>
                    <a:lnTo>
                      <a:pt x="925703" y="185547"/>
                    </a:lnTo>
                    <a:cubicBezTo>
                      <a:pt x="925703" y="97028"/>
                      <a:pt x="854075" y="25400"/>
                      <a:pt x="765556" y="25400"/>
                    </a:cubicBezTo>
                    <a:lnTo>
                      <a:pt x="185547" y="25400"/>
                    </a:lnTo>
                    <a:lnTo>
                      <a:pt x="185547" y="12700"/>
                    </a:lnTo>
                    <a:lnTo>
                      <a:pt x="185547" y="25400"/>
                    </a:lnTo>
                    <a:cubicBezTo>
                      <a:pt x="97028" y="25400"/>
                      <a:pt x="25400" y="97028"/>
                      <a:pt x="25400" y="185547"/>
                    </a:cubicBezTo>
                    <a:close/>
                  </a:path>
                </a:pathLst>
              </a:custGeom>
              <a:solidFill>
                <a:srgbClr val="194A99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323551" y="261813"/>
              <a:ext cx="410509" cy="610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1"/>
                </a:lnSpc>
              </a:pPr>
              <a:r>
                <a:rPr lang="en-US" sz="4031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0802" y="8216834"/>
            <a:ext cx="795177" cy="795177"/>
            <a:chOff x="0" y="0"/>
            <a:chExt cx="1060235" cy="106023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60235" cy="1060235"/>
              <a:chOff x="0" y="0"/>
              <a:chExt cx="951112" cy="95111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" y="12700"/>
                <a:ext cx="925703" cy="925703"/>
              </a:xfrm>
              <a:custGeom>
                <a:avLst/>
                <a:gdLst/>
                <a:ahLst/>
                <a:cxnLst/>
                <a:rect r="r" b="b" t="t" l="l"/>
                <a:pathLst>
                  <a:path h="925703" w="925703">
                    <a:moveTo>
                      <a:pt x="0" y="172847"/>
                    </a:moveTo>
                    <a:cubicBezTo>
                      <a:pt x="0" y="77343"/>
                      <a:pt x="77343" y="0"/>
                      <a:pt x="172847" y="0"/>
                    </a:cubicBezTo>
                    <a:lnTo>
                      <a:pt x="752856" y="0"/>
                    </a:lnTo>
                    <a:cubicBezTo>
                      <a:pt x="848360" y="0"/>
                      <a:pt x="925703" y="77343"/>
                      <a:pt x="925703" y="172847"/>
                    </a:cubicBezTo>
                    <a:lnTo>
                      <a:pt x="925703" y="752856"/>
                    </a:lnTo>
                    <a:cubicBezTo>
                      <a:pt x="925703" y="848360"/>
                      <a:pt x="848360" y="925703"/>
                      <a:pt x="752856" y="925703"/>
                    </a:cubicBezTo>
                    <a:lnTo>
                      <a:pt x="172847" y="925703"/>
                    </a:lnTo>
                    <a:cubicBezTo>
                      <a:pt x="77343" y="925703"/>
                      <a:pt x="0" y="848360"/>
                      <a:pt x="0" y="752856"/>
                    </a:cubicBezTo>
                    <a:close/>
                  </a:path>
                </a:pathLst>
              </a:custGeom>
              <a:solidFill>
                <a:srgbClr val="003180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51103" cy="951103"/>
              </a:xfrm>
              <a:custGeom>
                <a:avLst/>
                <a:gdLst/>
                <a:ahLst/>
                <a:cxnLst/>
                <a:rect r="r" b="b" t="t" l="l"/>
                <a:pathLst>
                  <a:path h="951103" w="951103">
                    <a:moveTo>
                      <a:pt x="0" y="185547"/>
                    </a:moveTo>
                    <a:cubicBezTo>
                      <a:pt x="0" y="83058"/>
                      <a:pt x="83058" y="0"/>
                      <a:pt x="185547" y="0"/>
                    </a:cubicBez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lnTo>
                      <a:pt x="765556" y="12700"/>
                    </a:lnTo>
                    <a:lnTo>
                      <a:pt x="765556" y="0"/>
                    </a:lnTo>
                    <a:cubicBezTo>
                      <a:pt x="868045" y="0"/>
                      <a:pt x="951103" y="83058"/>
                      <a:pt x="951103" y="185547"/>
                    </a:cubicBezTo>
                    <a:lnTo>
                      <a:pt x="938403" y="185547"/>
                    </a:lnTo>
                    <a:lnTo>
                      <a:pt x="951103" y="185547"/>
                    </a:lnTo>
                    <a:lnTo>
                      <a:pt x="951103" y="765556"/>
                    </a:lnTo>
                    <a:lnTo>
                      <a:pt x="938403" y="765556"/>
                    </a:lnTo>
                    <a:lnTo>
                      <a:pt x="951103" y="765556"/>
                    </a:lnTo>
                    <a:cubicBezTo>
                      <a:pt x="951103" y="868045"/>
                      <a:pt x="868045" y="951103"/>
                      <a:pt x="765556" y="951103"/>
                    </a:cubicBezTo>
                    <a:lnTo>
                      <a:pt x="765556" y="938403"/>
                    </a:lnTo>
                    <a:lnTo>
                      <a:pt x="765556" y="951103"/>
                    </a:lnTo>
                    <a:lnTo>
                      <a:pt x="185547" y="951103"/>
                    </a:lnTo>
                    <a:lnTo>
                      <a:pt x="185547" y="938403"/>
                    </a:lnTo>
                    <a:lnTo>
                      <a:pt x="185547" y="951103"/>
                    </a:lnTo>
                    <a:cubicBezTo>
                      <a:pt x="83058" y="951103"/>
                      <a:pt x="0" y="868045"/>
                      <a:pt x="0" y="765556"/>
                    </a:cubicBezTo>
                    <a:lnTo>
                      <a:pt x="0" y="185547"/>
                    </a:lnTo>
                    <a:lnTo>
                      <a:pt x="12700" y="185547"/>
                    </a:lnTo>
                    <a:lnTo>
                      <a:pt x="0" y="185547"/>
                    </a:lnTo>
                    <a:moveTo>
                      <a:pt x="25400" y="185547"/>
                    </a:moveTo>
                    <a:lnTo>
                      <a:pt x="25400" y="765556"/>
                    </a:lnTo>
                    <a:lnTo>
                      <a:pt x="12700" y="765556"/>
                    </a:lnTo>
                    <a:lnTo>
                      <a:pt x="25400" y="765556"/>
                    </a:lnTo>
                    <a:cubicBezTo>
                      <a:pt x="25400" y="853948"/>
                      <a:pt x="97028" y="925703"/>
                      <a:pt x="185547" y="925703"/>
                    </a:cubicBezTo>
                    <a:lnTo>
                      <a:pt x="765556" y="925703"/>
                    </a:lnTo>
                    <a:cubicBezTo>
                      <a:pt x="853948" y="925703"/>
                      <a:pt x="925703" y="854075"/>
                      <a:pt x="925703" y="765556"/>
                    </a:cubicBezTo>
                    <a:lnTo>
                      <a:pt x="925703" y="185547"/>
                    </a:lnTo>
                    <a:cubicBezTo>
                      <a:pt x="925703" y="97028"/>
                      <a:pt x="854075" y="25400"/>
                      <a:pt x="765556" y="25400"/>
                    </a:cubicBezTo>
                    <a:lnTo>
                      <a:pt x="185547" y="25400"/>
                    </a:lnTo>
                    <a:lnTo>
                      <a:pt x="185547" y="12700"/>
                    </a:lnTo>
                    <a:lnTo>
                      <a:pt x="185547" y="25400"/>
                    </a:lnTo>
                    <a:cubicBezTo>
                      <a:pt x="97028" y="25400"/>
                      <a:pt x="25400" y="97028"/>
                      <a:pt x="25400" y="185547"/>
                    </a:cubicBezTo>
                    <a:close/>
                  </a:path>
                </a:pathLst>
              </a:custGeom>
              <a:solidFill>
                <a:srgbClr val="194A99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337337" y="262234"/>
              <a:ext cx="385339" cy="611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0"/>
                </a:lnSpc>
              </a:pPr>
              <a:r>
                <a:rPr lang="en-US" sz="404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5529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751006" y="3082782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3560" y="1000125"/>
            <a:ext cx="10483155" cy="94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2"/>
              </a:lnSpc>
              <a:spcBef>
                <a:spcPct val="0"/>
              </a:spcBef>
            </a:pPr>
            <a:r>
              <a:rPr lang="en-US" sz="6062" strike="noStrike" u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Why Need of Smart Dustbin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true" flipV="false" rot="0">
            <a:off x="11430000" y="-1016308"/>
            <a:ext cx="6858000" cy="12319616"/>
          </a:xfrm>
          <a:custGeom>
            <a:avLst/>
            <a:gdLst/>
            <a:ahLst/>
            <a:cxnLst/>
            <a:rect r="r" b="b" t="t" l="l"/>
            <a:pathLst>
              <a:path h="12319616" w="6858000">
                <a:moveTo>
                  <a:pt x="6858000" y="0"/>
                </a:moveTo>
                <a:lnTo>
                  <a:pt x="0" y="0"/>
                </a:lnTo>
                <a:lnTo>
                  <a:pt x="0" y="12319616"/>
                </a:lnTo>
                <a:lnTo>
                  <a:pt x="6858000" y="12319616"/>
                </a:lnTo>
                <a:lnTo>
                  <a:pt x="6858000" y="0"/>
                </a:lnTo>
                <a:close/>
              </a:path>
            </a:pathLst>
          </a:custGeom>
          <a:blipFill>
            <a:blip r:embed="rId6"/>
            <a:stretch>
              <a:fillRect l="-9879" t="0" r="-987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46716" y="8703818"/>
            <a:ext cx="2950267" cy="11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</a:pPr>
            <a:r>
              <a:rPr lang="en-US" sz="4400" b="true">
                <a:solidFill>
                  <a:srgbClr val="FFFF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Smart</a:t>
            </a:r>
          </a:p>
          <a:p>
            <a:pPr algn="ctr">
              <a:lnSpc>
                <a:spcPts val="4048"/>
              </a:lnSpc>
            </a:pPr>
            <a:r>
              <a:rPr lang="en-US" sz="4400" b="true">
                <a:solidFill>
                  <a:srgbClr val="FFFF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 Dustbin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019" y="2451906"/>
            <a:ext cx="10447909" cy="680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8647" indent="-424324" lvl="1">
              <a:lnSpc>
                <a:spcPts val="48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30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Overview of current inefficiencies in waste management.</a:t>
            </a:r>
          </a:p>
          <a:p>
            <a:pPr algn="l">
              <a:lnSpc>
                <a:spcPts val="4898"/>
              </a:lnSpc>
              <a:spcBef>
                <a:spcPct val="0"/>
              </a:spcBef>
            </a:pPr>
          </a:p>
          <a:p>
            <a:pPr algn="l" marL="848647" indent="-424324" lvl="1">
              <a:lnSpc>
                <a:spcPts val="48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30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Environmental and health issues from overflowing Dustbins.</a:t>
            </a:r>
          </a:p>
          <a:p>
            <a:pPr algn="l">
              <a:lnSpc>
                <a:spcPts val="4898"/>
              </a:lnSpc>
              <a:spcBef>
                <a:spcPct val="0"/>
              </a:spcBef>
            </a:pPr>
          </a:p>
          <a:p>
            <a:pPr algn="l" marL="848647" indent="-424324" lvl="1">
              <a:lnSpc>
                <a:spcPts val="48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30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Spread odour from the Dustbins.</a:t>
            </a:r>
          </a:p>
          <a:p>
            <a:pPr algn="l">
              <a:lnSpc>
                <a:spcPts val="4898"/>
              </a:lnSpc>
              <a:spcBef>
                <a:spcPct val="0"/>
              </a:spcBef>
            </a:pPr>
          </a:p>
          <a:p>
            <a:pPr algn="l" marL="848647" indent="-424324" lvl="1">
              <a:lnSpc>
                <a:spcPts val="48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30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Smart dustbins as a solution to real-time monitoring and collection.</a:t>
            </a:r>
          </a:p>
          <a:p>
            <a:pPr algn="l">
              <a:lnSpc>
                <a:spcPts val="489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488609" y="8757599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81286" y="2972097"/>
            <a:ext cx="955312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a Smart Dustbin?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1286" y="4726930"/>
            <a:ext cx="38576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Technology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1286" y="5403354"/>
            <a:ext cx="4605932" cy="1841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7"/>
              </a:lnSpc>
            </a:pPr>
            <a:r>
              <a:rPr lang="en-US" sz="30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Sensors, microcontrollers, and IoT integration.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9516" y="4726930"/>
            <a:ext cx="38576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9516" y="5403354"/>
            <a:ext cx="4605932" cy="246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074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Waste level monitoring, odor detection, automatic lid control.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17748" y="4726930"/>
            <a:ext cx="385762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17748" y="5403354"/>
            <a:ext cx="4605932" cy="1841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17"/>
              </a:lnSpc>
              <a:spcBef>
                <a:spcPct val="0"/>
              </a:spcBef>
            </a:pPr>
            <a:r>
              <a:rPr lang="en-US" sz="3074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data for optimized waste management.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862677" y="723327"/>
            <a:ext cx="3708328" cy="3708328"/>
            <a:chOff x="0" y="0"/>
            <a:chExt cx="4944438" cy="49444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44438" cy="4944438"/>
            </a:xfrm>
            <a:custGeom>
              <a:avLst/>
              <a:gdLst/>
              <a:ahLst/>
              <a:cxnLst/>
              <a:rect r="r" b="b" t="t" l="l"/>
              <a:pathLst>
                <a:path h="4944438" w="4944438">
                  <a:moveTo>
                    <a:pt x="0" y="0"/>
                  </a:moveTo>
                  <a:lnTo>
                    <a:pt x="4944438" y="0"/>
                  </a:lnTo>
                  <a:lnTo>
                    <a:pt x="4944438" y="4944438"/>
                  </a:lnTo>
                  <a:lnTo>
                    <a:pt x="0" y="4944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80480" y="980480"/>
              <a:ext cx="2983477" cy="2983477"/>
            </a:xfrm>
            <a:custGeom>
              <a:avLst/>
              <a:gdLst/>
              <a:ahLst/>
              <a:cxnLst/>
              <a:rect r="r" b="b" t="t" l="l"/>
              <a:pathLst>
                <a:path h="2983477" w="2983477">
                  <a:moveTo>
                    <a:pt x="0" y="0"/>
                  </a:moveTo>
                  <a:lnTo>
                    <a:pt x="2983477" y="0"/>
                  </a:lnTo>
                  <a:lnTo>
                    <a:pt x="2983477" y="2983477"/>
                  </a:lnTo>
                  <a:lnTo>
                    <a:pt x="0" y="2983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804369" y="2184770"/>
              <a:ext cx="1335701" cy="1127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0"/>
                </a:lnSpc>
              </a:pPr>
              <a:r>
                <a:rPr lang="en-US" sz="2793" b="true">
                  <a:solidFill>
                    <a:srgbClr val="FFFFFF">
                      <a:alpha val="81961"/>
                    </a:srgbClr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Smart </a:t>
              </a:r>
            </a:p>
            <a:p>
              <a:pPr algn="ctr">
                <a:lnSpc>
                  <a:spcPts val="1396"/>
                </a:lnSpc>
              </a:pPr>
              <a:r>
                <a:rPr lang="en-US" sz="2793" b="true">
                  <a:solidFill>
                    <a:srgbClr val="FFFFFF">
                      <a:alpha val="81961"/>
                    </a:srgbClr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Dustbin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17061" y="1840953"/>
            <a:ext cx="17453879" cy="7021421"/>
          </a:xfrm>
          <a:custGeom>
            <a:avLst/>
            <a:gdLst/>
            <a:ahLst/>
            <a:cxnLst/>
            <a:rect r="r" b="b" t="t" l="l"/>
            <a:pathLst>
              <a:path h="7021421" w="17453879">
                <a:moveTo>
                  <a:pt x="0" y="0"/>
                </a:moveTo>
                <a:lnTo>
                  <a:pt x="17453878" y="0"/>
                </a:lnTo>
                <a:lnTo>
                  <a:pt x="17453878" y="7021421"/>
                </a:lnTo>
                <a:lnTo>
                  <a:pt x="0" y="702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1902" y="597063"/>
            <a:ext cx="9552236" cy="94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2"/>
              </a:lnSpc>
              <a:spcBef>
                <a:spcPct val="0"/>
              </a:spcBef>
            </a:pPr>
            <a:r>
              <a:rPr lang="en-US" b="true" sz="6062" strike="noStrike" u="non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Smart Dustbin Evolution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88609" y="8757599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7490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271272" y="2584846"/>
            <a:ext cx="38100" cy="6442174"/>
            <a:chOff x="0" y="0"/>
            <a:chExt cx="50800" cy="85895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800" cy="8589518"/>
            </a:xfrm>
            <a:custGeom>
              <a:avLst/>
              <a:gdLst/>
              <a:ahLst/>
              <a:cxnLst/>
              <a:rect r="r" b="b" t="t" l="l"/>
              <a:pathLst>
                <a:path h="858951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564118"/>
                  </a:lnTo>
                  <a:cubicBezTo>
                    <a:pt x="50800" y="8578088"/>
                    <a:pt x="39370" y="8589518"/>
                    <a:pt x="25400" y="8589518"/>
                  </a:cubicBezTo>
                  <a:cubicBezTo>
                    <a:pt x="11430" y="8589518"/>
                    <a:pt x="0" y="8578088"/>
                    <a:pt x="0" y="8564118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74509" y="3210222"/>
            <a:ext cx="1002655" cy="38100"/>
            <a:chOff x="0" y="0"/>
            <a:chExt cx="1336873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6929" cy="50800"/>
            </a:xfrm>
            <a:custGeom>
              <a:avLst/>
              <a:gdLst/>
              <a:ahLst/>
              <a:cxnLst/>
              <a:rect r="r" b="b" t="t" l="l"/>
              <a:pathLst>
                <a:path h="50800" w="133692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11529" y="0"/>
                  </a:lnTo>
                  <a:cubicBezTo>
                    <a:pt x="1325499" y="0"/>
                    <a:pt x="1336929" y="11430"/>
                    <a:pt x="1336929" y="25400"/>
                  </a:cubicBezTo>
                  <a:cubicBezTo>
                    <a:pt x="1336929" y="39370"/>
                    <a:pt x="1325499" y="50800"/>
                    <a:pt x="131152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63272" y="2902298"/>
            <a:ext cx="654100" cy="654100"/>
            <a:chOff x="0" y="0"/>
            <a:chExt cx="872133" cy="8721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9282" cy="859409"/>
            </a:xfrm>
            <a:custGeom>
              <a:avLst/>
              <a:gdLst/>
              <a:ahLst/>
              <a:cxnLst/>
              <a:rect r="r" b="b" t="t" l="l"/>
              <a:pathLst>
                <a:path h="859409" w="859282">
                  <a:moveTo>
                    <a:pt x="0" y="160401"/>
                  </a:moveTo>
                  <a:cubicBezTo>
                    <a:pt x="0" y="71882"/>
                    <a:pt x="71882" y="0"/>
                    <a:pt x="160401" y="0"/>
                  </a:cubicBezTo>
                  <a:lnTo>
                    <a:pt x="698881" y="0"/>
                  </a:lnTo>
                  <a:cubicBezTo>
                    <a:pt x="787527" y="0"/>
                    <a:pt x="859282" y="71882"/>
                    <a:pt x="859282" y="160401"/>
                  </a:cubicBezTo>
                  <a:lnTo>
                    <a:pt x="859282" y="698881"/>
                  </a:lnTo>
                  <a:cubicBezTo>
                    <a:pt x="859282" y="787527"/>
                    <a:pt x="787400" y="859282"/>
                    <a:pt x="698881" y="859282"/>
                  </a:cubicBezTo>
                  <a:lnTo>
                    <a:pt x="160401" y="859282"/>
                  </a:lnTo>
                  <a:cubicBezTo>
                    <a:pt x="71882" y="859409"/>
                    <a:pt x="0" y="787654"/>
                    <a:pt x="0" y="69900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1982" cy="872109"/>
            </a:xfrm>
            <a:custGeom>
              <a:avLst/>
              <a:gdLst/>
              <a:ahLst/>
              <a:cxnLst/>
              <a:rect r="r" b="b" t="t" l="l"/>
              <a:pathLst>
                <a:path h="872109" w="871982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705231" y="0"/>
                  </a:lnTo>
                  <a:lnTo>
                    <a:pt x="705231" y="6350"/>
                  </a:lnTo>
                  <a:lnTo>
                    <a:pt x="705231" y="0"/>
                  </a:lnTo>
                  <a:lnTo>
                    <a:pt x="705231" y="6350"/>
                  </a:lnTo>
                  <a:lnTo>
                    <a:pt x="705231" y="0"/>
                  </a:lnTo>
                  <a:cubicBezTo>
                    <a:pt x="797306" y="0"/>
                    <a:pt x="871982" y="74676"/>
                    <a:pt x="871982" y="166751"/>
                  </a:cubicBezTo>
                  <a:lnTo>
                    <a:pt x="871982" y="705231"/>
                  </a:lnTo>
                  <a:lnTo>
                    <a:pt x="865632" y="705231"/>
                  </a:lnTo>
                  <a:lnTo>
                    <a:pt x="871982" y="705231"/>
                  </a:lnTo>
                  <a:cubicBezTo>
                    <a:pt x="871982" y="797306"/>
                    <a:pt x="797306" y="871982"/>
                    <a:pt x="705231" y="871982"/>
                  </a:cubicBezTo>
                  <a:lnTo>
                    <a:pt x="705231" y="865632"/>
                  </a:lnTo>
                  <a:lnTo>
                    <a:pt x="705231" y="871982"/>
                  </a:lnTo>
                  <a:lnTo>
                    <a:pt x="166751" y="871982"/>
                  </a:lnTo>
                  <a:lnTo>
                    <a:pt x="166751" y="865632"/>
                  </a:lnTo>
                  <a:lnTo>
                    <a:pt x="166751" y="871982"/>
                  </a:lnTo>
                  <a:cubicBezTo>
                    <a:pt x="74676" y="872109"/>
                    <a:pt x="0" y="797433"/>
                    <a:pt x="0" y="705358"/>
                  </a:cubicBezTo>
                  <a:lnTo>
                    <a:pt x="0" y="166751"/>
                  </a:lnTo>
                  <a:lnTo>
                    <a:pt x="6350" y="166751"/>
                  </a:lnTo>
                  <a:lnTo>
                    <a:pt x="0" y="166751"/>
                  </a:lnTo>
                  <a:moveTo>
                    <a:pt x="12700" y="166751"/>
                  </a:moveTo>
                  <a:lnTo>
                    <a:pt x="12700" y="705231"/>
                  </a:lnTo>
                  <a:lnTo>
                    <a:pt x="6350" y="705231"/>
                  </a:lnTo>
                  <a:lnTo>
                    <a:pt x="12700" y="705231"/>
                  </a:lnTo>
                  <a:cubicBezTo>
                    <a:pt x="12700" y="790321"/>
                    <a:pt x="81661" y="859282"/>
                    <a:pt x="166751" y="859282"/>
                  </a:cubicBezTo>
                  <a:lnTo>
                    <a:pt x="705231" y="859282"/>
                  </a:lnTo>
                  <a:cubicBezTo>
                    <a:pt x="790321" y="859282"/>
                    <a:pt x="859282" y="790321"/>
                    <a:pt x="859282" y="705231"/>
                  </a:cubicBezTo>
                  <a:lnTo>
                    <a:pt x="859282" y="166751"/>
                  </a:lnTo>
                  <a:lnTo>
                    <a:pt x="865632" y="166751"/>
                  </a:lnTo>
                  <a:lnTo>
                    <a:pt x="859282" y="166751"/>
                  </a:lnTo>
                  <a:cubicBezTo>
                    <a:pt x="859409" y="81661"/>
                    <a:pt x="790448" y="12700"/>
                    <a:pt x="705358" y="12700"/>
                  </a:cubicBezTo>
                  <a:lnTo>
                    <a:pt x="166751" y="12700"/>
                  </a:lnTo>
                  <a:lnTo>
                    <a:pt x="166751" y="6350"/>
                  </a:lnTo>
                  <a:lnTo>
                    <a:pt x="166751" y="12700"/>
                  </a:lnTo>
                  <a:cubicBezTo>
                    <a:pt x="81661" y="12700"/>
                    <a:pt x="12700" y="81661"/>
                    <a:pt x="12700" y="16675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574509" y="5147519"/>
            <a:ext cx="1002655" cy="38100"/>
            <a:chOff x="0" y="0"/>
            <a:chExt cx="1336873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6929" cy="50800"/>
            </a:xfrm>
            <a:custGeom>
              <a:avLst/>
              <a:gdLst/>
              <a:ahLst/>
              <a:cxnLst/>
              <a:rect r="r" b="b" t="t" l="l"/>
              <a:pathLst>
                <a:path h="50800" w="133692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11529" y="0"/>
                  </a:lnTo>
                  <a:cubicBezTo>
                    <a:pt x="1325499" y="0"/>
                    <a:pt x="1336929" y="11430"/>
                    <a:pt x="1336929" y="25400"/>
                  </a:cubicBezTo>
                  <a:cubicBezTo>
                    <a:pt x="1336929" y="39370"/>
                    <a:pt x="1325499" y="50800"/>
                    <a:pt x="131152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63272" y="4839592"/>
            <a:ext cx="654100" cy="654100"/>
            <a:chOff x="0" y="0"/>
            <a:chExt cx="872133" cy="8721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9282" cy="859409"/>
            </a:xfrm>
            <a:custGeom>
              <a:avLst/>
              <a:gdLst/>
              <a:ahLst/>
              <a:cxnLst/>
              <a:rect r="r" b="b" t="t" l="l"/>
              <a:pathLst>
                <a:path h="859409" w="859282">
                  <a:moveTo>
                    <a:pt x="0" y="160401"/>
                  </a:moveTo>
                  <a:cubicBezTo>
                    <a:pt x="0" y="71882"/>
                    <a:pt x="71882" y="0"/>
                    <a:pt x="160401" y="0"/>
                  </a:cubicBezTo>
                  <a:lnTo>
                    <a:pt x="698881" y="0"/>
                  </a:lnTo>
                  <a:cubicBezTo>
                    <a:pt x="787527" y="0"/>
                    <a:pt x="859282" y="71882"/>
                    <a:pt x="859282" y="160401"/>
                  </a:cubicBezTo>
                  <a:lnTo>
                    <a:pt x="859282" y="698881"/>
                  </a:lnTo>
                  <a:cubicBezTo>
                    <a:pt x="859282" y="787527"/>
                    <a:pt x="787400" y="859282"/>
                    <a:pt x="698881" y="859282"/>
                  </a:cubicBezTo>
                  <a:lnTo>
                    <a:pt x="160401" y="859282"/>
                  </a:lnTo>
                  <a:cubicBezTo>
                    <a:pt x="71882" y="859409"/>
                    <a:pt x="0" y="787654"/>
                    <a:pt x="0" y="69900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1982" cy="872109"/>
            </a:xfrm>
            <a:custGeom>
              <a:avLst/>
              <a:gdLst/>
              <a:ahLst/>
              <a:cxnLst/>
              <a:rect r="r" b="b" t="t" l="l"/>
              <a:pathLst>
                <a:path h="872109" w="871982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705231" y="0"/>
                  </a:lnTo>
                  <a:lnTo>
                    <a:pt x="705231" y="6350"/>
                  </a:lnTo>
                  <a:lnTo>
                    <a:pt x="705231" y="0"/>
                  </a:lnTo>
                  <a:lnTo>
                    <a:pt x="705231" y="6350"/>
                  </a:lnTo>
                  <a:lnTo>
                    <a:pt x="705231" y="0"/>
                  </a:lnTo>
                  <a:cubicBezTo>
                    <a:pt x="797306" y="0"/>
                    <a:pt x="871982" y="74676"/>
                    <a:pt x="871982" y="166751"/>
                  </a:cubicBezTo>
                  <a:lnTo>
                    <a:pt x="871982" y="705231"/>
                  </a:lnTo>
                  <a:lnTo>
                    <a:pt x="865632" y="705231"/>
                  </a:lnTo>
                  <a:lnTo>
                    <a:pt x="871982" y="705231"/>
                  </a:lnTo>
                  <a:cubicBezTo>
                    <a:pt x="871982" y="797306"/>
                    <a:pt x="797306" y="871982"/>
                    <a:pt x="705231" y="871982"/>
                  </a:cubicBezTo>
                  <a:lnTo>
                    <a:pt x="705231" y="865632"/>
                  </a:lnTo>
                  <a:lnTo>
                    <a:pt x="705231" y="871982"/>
                  </a:lnTo>
                  <a:lnTo>
                    <a:pt x="166751" y="871982"/>
                  </a:lnTo>
                  <a:lnTo>
                    <a:pt x="166751" y="865632"/>
                  </a:lnTo>
                  <a:lnTo>
                    <a:pt x="166751" y="871982"/>
                  </a:lnTo>
                  <a:cubicBezTo>
                    <a:pt x="74676" y="872109"/>
                    <a:pt x="0" y="797433"/>
                    <a:pt x="0" y="705358"/>
                  </a:cubicBezTo>
                  <a:lnTo>
                    <a:pt x="0" y="166751"/>
                  </a:lnTo>
                  <a:lnTo>
                    <a:pt x="6350" y="166751"/>
                  </a:lnTo>
                  <a:lnTo>
                    <a:pt x="0" y="166751"/>
                  </a:lnTo>
                  <a:moveTo>
                    <a:pt x="12700" y="166751"/>
                  </a:moveTo>
                  <a:lnTo>
                    <a:pt x="12700" y="705231"/>
                  </a:lnTo>
                  <a:lnTo>
                    <a:pt x="6350" y="705231"/>
                  </a:lnTo>
                  <a:lnTo>
                    <a:pt x="12700" y="705231"/>
                  </a:lnTo>
                  <a:cubicBezTo>
                    <a:pt x="12700" y="790321"/>
                    <a:pt x="81661" y="859282"/>
                    <a:pt x="166751" y="859282"/>
                  </a:cubicBezTo>
                  <a:lnTo>
                    <a:pt x="705231" y="859282"/>
                  </a:lnTo>
                  <a:cubicBezTo>
                    <a:pt x="790321" y="859282"/>
                    <a:pt x="859282" y="790321"/>
                    <a:pt x="859282" y="705231"/>
                  </a:cubicBezTo>
                  <a:lnTo>
                    <a:pt x="859282" y="166751"/>
                  </a:lnTo>
                  <a:lnTo>
                    <a:pt x="865632" y="166751"/>
                  </a:lnTo>
                  <a:lnTo>
                    <a:pt x="859282" y="166751"/>
                  </a:lnTo>
                  <a:cubicBezTo>
                    <a:pt x="859409" y="81661"/>
                    <a:pt x="790448" y="12700"/>
                    <a:pt x="705358" y="12700"/>
                  </a:cubicBezTo>
                  <a:lnTo>
                    <a:pt x="166751" y="12700"/>
                  </a:lnTo>
                  <a:lnTo>
                    <a:pt x="166751" y="6350"/>
                  </a:lnTo>
                  <a:lnTo>
                    <a:pt x="166751" y="12700"/>
                  </a:lnTo>
                  <a:cubicBezTo>
                    <a:pt x="81661" y="12700"/>
                    <a:pt x="12700" y="81661"/>
                    <a:pt x="12700" y="16675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574509" y="7543205"/>
            <a:ext cx="1002655" cy="38100"/>
            <a:chOff x="0" y="0"/>
            <a:chExt cx="133687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6929" cy="50800"/>
            </a:xfrm>
            <a:custGeom>
              <a:avLst/>
              <a:gdLst/>
              <a:ahLst/>
              <a:cxnLst/>
              <a:rect r="r" b="b" t="t" l="l"/>
              <a:pathLst>
                <a:path h="50800" w="133692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11529" y="0"/>
                  </a:lnTo>
                  <a:cubicBezTo>
                    <a:pt x="1325499" y="0"/>
                    <a:pt x="1336929" y="11430"/>
                    <a:pt x="1336929" y="25400"/>
                  </a:cubicBezTo>
                  <a:cubicBezTo>
                    <a:pt x="1336929" y="39370"/>
                    <a:pt x="1325499" y="50800"/>
                    <a:pt x="131152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63272" y="7235279"/>
            <a:ext cx="654100" cy="654100"/>
            <a:chOff x="0" y="0"/>
            <a:chExt cx="872133" cy="8721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9282" cy="859409"/>
            </a:xfrm>
            <a:custGeom>
              <a:avLst/>
              <a:gdLst/>
              <a:ahLst/>
              <a:cxnLst/>
              <a:rect r="r" b="b" t="t" l="l"/>
              <a:pathLst>
                <a:path h="859409" w="859282">
                  <a:moveTo>
                    <a:pt x="0" y="160401"/>
                  </a:moveTo>
                  <a:cubicBezTo>
                    <a:pt x="0" y="71882"/>
                    <a:pt x="71882" y="0"/>
                    <a:pt x="160401" y="0"/>
                  </a:cubicBezTo>
                  <a:lnTo>
                    <a:pt x="698881" y="0"/>
                  </a:lnTo>
                  <a:cubicBezTo>
                    <a:pt x="787527" y="0"/>
                    <a:pt x="859282" y="71882"/>
                    <a:pt x="859282" y="160401"/>
                  </a:cubicBezTo>
                  <a:lnTo>
                    <a:pt x="859282" y="698881"/>
                  </a:lnTo>
                  <a:cubicBezTo>
                    <a:pt x="859282" y="787527"/>
                    <a:pt x="787400" y="859282"/>
                    <a:pt x="698881" y="859282"/>
                  </a:cubicBezTo>
                  <a:lnTo>
                    <a:pt x="160401" y="859282"/>
                  </a:lnTo>
                  <a:cubicBezTo>
                    <a:pt x="71882" y="859409"/>
                    <a:pt x="0" y="787654"/>
                    <a:pt x="0" y="69900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1982" cy="872109"/>
            </a:xfrm>
            <a:custGeom>
              <a:avLst/>
              <a:gdLst/>
              <a:ahLst/>
              <a:cxnLst/>
              <a:rect r="r" b="b" t="t" l="l"/>
              <a:pathLst>
                <a:path h="872109" w="871982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705231" y="0"/>
                  </a:lnTo>
                  <a:lnTo>
                    <a:pt x="705231" y="6350"/>
                  </a:lnTo>
                  <a:lnTo>
                    <a:pt x="705231" y="0"/>
                  </a:lnTo>
                  <a:lnTo>
                    <a:pt x="705231" y="6350"/>
                  </a:lnTo>
                  <a:lnTo>
                    <a:pt x="705231" y="0"/>
                  </a:lnTo>
                  <a:cubicBezTo>
                    <a:pt x="797306" y="0"/>
                    <a:pt x="871982" y="74676"/>
                    <a:pt x="871982" y="166751"/>
                  </a:cubicBezTo>
                  <a:lnTo>
                    <a:pt x="871982" y="705231"/>
                  </a:lnTo>
                  <a:lnTo>
                    <a:pt x="865632" y="705231"/>
                  </a:lnTo>
                  <a:lnTo>
                    <a:pt x="871982" y="705231"/>
                  </a:lnTo>
                  <a:cubicBezTo>
                    <a:pt x="871982" y="797306"/>
                    <a:pt x="797306" y="871982"/>
                    <a:pt x="705231" y="871982"/>
                  </a:cubicBezTo>
                  <a:lnTo>
                    <a:pt x="705231" y="865632"/>
                  </a:lnTo>
                  <a:lnTo>
                    <a:pt x="705231" y="871982"/>
                  </a:lnTo>
                  <a:lnTo>
                    <a:pt x="166751" y="871982"/>
                  </a:lnTo>
                  <a:lnTo>
                    <a:pt x="166751" y="865632"/>
                  </a:lnTo>
                  <a:lnTo>
                    <a:pt x="166751" y="871982"/>
                  </a:lnTo>
                  <a:cubicBezTo>
                    <a:pt x="74676" y="872109"/>
                    <a:pt x="0" y="797433"/>
                    <a:pt x="0" y="705358"/>
                  </a:cubicBezTo>
                  <a:lnTo>
                    <a:pt x="0" y="166751"/>
                  </a:lnTo>
                  <a:lnTo>
                    <a:pt x="6350" y="166751"/>
                  </a:lnTo>
                  <a:lnTo>
                    <a:pt x="0" y="166751"/>
                  </a:lnTo>
                  <a:moveTo>
                    <a:pt x="12700" y="166751"/>
                  </a:moveTo>
                  <a:lnTo>
                    <a:pt x="12700" y="705231"/>
                  </a:lnTo>
                  <a:lnTo>
                    <a:pt x="6350" y="705231"/>
                  </a:lnTo>
                  <a:lnTo>
                    <a:pt x="12700" y="705231"/>
                  </a:lnTo>
                  <a:cubicBezTo>
                    <a:pt x="12700" y="790321"/>
                    <a:pt x="81661" y="859282"/>
                    <a:pt x="166751" y="859282"/>
                  </a:cubicBezTo>
                  <a:lnTo>
                    <a:pt x="705231" y="859282"/>
                  </a:lnTo>
                  <a:cubicBezTo>
                    <a:pt x="790321" y="859282"/>
                    <a:pt x="859282" y="790321"/>
                    <a:pt x="859282" y="705231"/>
                  </a:cubicBezTo>
                  <a:lnTo>
                    <a:pt x="859282" y="166751"/>
                  </a:lnTo>
                  <a:lnTo>
                    <a:pt x="865632" y="166751"/>
                  </a:lnTo>
                  <a:lnTo>
                    <a:pt x="859282" y="166751"/>
                  </a:lnTo>
                  <a:cubicBezTo>
                    <a:pt x="859409" y="81661"/>
                    <a:pt x="790448" y="12700"/>
                    <a:pt x="705358" y="12700"/>
                  </a:cubicBezTo>
                  <a:lnTo>
                    <a:pt x="166751" y="12700"/>
                  </a:lnTo>
                  <a:lnTo>
                    <a:pt x="166751" y="6350"/>
                  </a:lnTo>
                  <a:lnTo>
                    <a:pt x="166751" y="12700"/>
                  </a:lnTo>
                  <a:cubicBezTo>
                    <a:pt x="81661" y="12700"/>
                    <a:pt x="12700" y="81661"/>
                    <a:pt x="12700" y="166751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0" y="0"/>
            <a:ext cx="6726080" cy="3949155"/>
          </a:xfrm>
          <a:custGeom>
            <a:avLst/>
            <a:gdLst/>
            <a:ahLst/>
            <a:cxnLst/>
            <a:rect r="r" b="b" t="t" l="l"/>
            <a:pathLst>
              <a:path h="3949155" w="6726080">
                <a:moveTo>
                  <a:pt x="0" y="0"/>
                </a:moveTo>
                <a:lnTo>
                  <a:pt x="6726080" y="0"/>
                </a:lnTo>
                <a:lnTo>
                  <a:pt x="6726080" y="3949155"/>
                </a:lnTo>
                <a:lnTo>
                  <a:pt x="0" y="3949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109" r="0" b="-1120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0" y="3930042"/>
            <a:ext cx="6726080" cy="6356958"/>
          </a:xfrm>
          <a:custGeom>
            <a:avLst/>
            <a:gdLst/>
            <a:ahLst/>
            <a:cxnLst/>
            <a:rect r="r" b="b" t="t" l="l"/>
            <a:pathLst>
              <a:path h="6356958" w="6726080">
                <a:moveTo>
                  <a:pt x="0" y="0"/>
                </a:moveTo>
                <a:lnTo>
                  <a:pt x="6726080" y="0"/>
                </a:lnTo>
                <a:lnTo>
                  <a:pt x="672608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03" r="0" b="-2903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860655" y="1203721"/>
            <a:ext cx="873650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56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Smart Dustbin Evolution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95741" y="3090565"/>
            <a:ext cx="189160" cy="35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65965" y="2692278"/>
            <a:ext cx="3581251" cy="54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35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2015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65965" y="3225975"/>
            <a:ext cx="7419380" cy="98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5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Waste level monitoring and automated lid control.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61809" y="5027860"/>
            <a:ext cx="257026" cy="35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65965" y="4662995"/>
            <a:ext cx="3581251" cy="54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1"/>
              </a:lnSpc>
              <a:spcBef>
                <a:spcPct val="0"/>
              </a:spcBef>
            </a:pPr>
            <a:r>
              <a:rPr lang="en-US" sz="3512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2019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65965" y="5196694"/>
            <a:ext cx="7419380" cy="98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7"/>
              </a:lnSpc>
              <a:spcBef>
                <a:spcPct val="0"/>
              </a:spcBef>
            </a:pPr>
            <a:r>
              <a:rPr lang="en-US" sz="2549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Automatic waste segregation and solar-powered bins.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69994" y="7423548"/>
            <a:ext cx="240655" cy="35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65965" y="6986597"/>
            <a:ext cx="3581251" cy="54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1"/>
              </a:lnSpc>
              <a:spcBef>
                <a:spcPct val="0"/>
              </a:spcBef>
            </a:pPr>
            <a:r>
              <a:rPr lang="en-US" sz="3512" strike="noStrike" u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2023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65965" y="7529821"/>
            <a:ext cx="7419380" cy="142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79"/>
              </a:lnSpc>
              <a:spcBef>
                <a:spcPct val="0"/>
              </a:spcBef>
            </a:pPr>
            <a:r>
              <a:rPr lang="en-US" sz="24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blockchain system is integrated with other technologies to record data on waste collection and treatment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488609" y="8880364"/>
            <a:ext cx="1541382" cy="89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>
                    <a:alpha val="44706"/>
                  </a:srgbClr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OMR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DAGSnBl9lck</dc:identifier>
  <dcterms:modified xsi:type="dcterms:W3CDTF">2011-08-01T06:04:30Z</dcterms:modified>
  <cp:revision>1</cp:revision>
  <dc:title>Introduction-of-Smart-Dustbin By OMR.pptx</dc:title>
</cp:coreProperties>
</file>